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heme/theme4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6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7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457" r:id="rId4"/>
    <p:sldId id="458" r:id="rId5"/>
    <p:sldId id="459" r:id="rId6"/>
    <p:sldId id="460" r:id="rId7"/>
    <p:sldId id="461" r:id="rId8"/>
    <p:sldId id="472" r:id="rId9"/>
    <p:sldId id="462" r:id="rId10"/>
    <p:sldId id="495" r:id="rId11"/>
    <p:sldId id="498" r:id="rId12"/>
    <p:sldId id="503" r:id="rId13"/>
    <p:sldId id="502" r:id="rId14"/>
    <p:sldId id="499" r:id="rId15"/>
    <p:sldId id="463" r:id="rId16"/>
    <p:sldId id="504" r:id="rId17"/>
    <p:sldId id="512" r:id="rId18"/>
    <p:sldId id="514" r:id="rId19"/>
    <p:sldId id="464" r:id="rId20"/>
    <p:sldId id="483" r:id="rId21"/>
    <p:sldId id="491" r:id="rId22"/>
    <p:sldId id="492" r:id="rId23"/>
    <p:sldId id="465" r:id="rId24"/>
    <p:sldId id="511" r:id="rId25"/>
    <p:sldId id="494" r:id="rId26"/>
    <p:sldId id="466" r:id="rId27"/>
    <p:sldId id="506" r:id="rId28"/>
    <p:sldId id="531" r:id="rId29"/>
    <p:sldId id="467" r:id="rId30"/>
    <p:sldId id="508" r:id="rId31"/>
    <p:sldId id="510" r:id="rId32"/>
    <p:sldId id="517" r:id="rId33"/>
    <p:sldId id="507" r:id="rId34"/>
    <p:sldId id="47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5T14:19:45.0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1238 321,'0'-2,"-1"0,0 0,0 0,0 1,0-1,-1 0,1 1,0-1,-1 1,1-1,-1 1,1-1,-1 1,0 0,1 0,-4-1,1-1,-23-12,-2 0,1 2,-2 2,0 0,-42-8,-77-28,91 27,-76-16,102 30,17 4,0 0,0-2,0 0,0 0,0-1,1-1,-16-9,19 9,-1 1,-1 0,1 1,-1 1,1-1,-1 2,0 0,-25 0,-35-8,61 8,-2-1,0 0,0 1,-19 0,29 2,0 0,0 0,0 1,0 0,0 0,0 0,0 0,1 0,-1 1,0 0,1-1,-1 1,1 1,0-1,-1 0,-3 5,-2 3,1 1,0 0,0 0,1 1,0 0,1 0,1 1,-6 17,-22 112,27-112,0 15,1-1,3 1,2-1,5 50,-3-79,1 1,0-1,1 0,1 0,0 0,13 24,54 80,-58-98,-8-12,0 0,1 0,0-1,1 0,0 0,0-1,0 0,1-1,0 0,1 0,-1-1,1 0,14 5,-5-5,1 0,-1-1,1-1,0 0,0-2,27-1,-32-1,0 0,0-2,-1 0,1 0,-1-1,0-1,0 0,0-1,-1-1,0 0,0-1,0 0,16-15,3-2,-18 14,1 0,23-25,-7 4,67-53,9-8,-74 60,-3-2,53-75,-76 96,0-1,-2 1,0-1,7-31,-8 28,0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5T14:19:46.9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1842,'27'-32,"-1"-1,-1-1,-2-1,19-40,-5 11,40-84,-31 56,22-56,9-46,-26 63,-37 88,38-77,-37 90,14-41,10-23,-15 46,-3-2,-2 0,-2-2,11-58,-23 76,-2 1,0-44,-3 54,0 22,0 1,0-1,1 0,-1 0,0 1,-1-1,1 0,0 1,0-1,0 0,0 1,0-1,-1 0,1 1,0-1,-1 0,1 1,0-1,-1 0,1 1,-1-1,1 1,-1-1,1 1,-1-1,1 1,-1 0,1-1,-1 1,0 0,1-1,-1 1,0 0,1 0,-1-1,0 1,1 0,-1 0,0 0,1 0,-1 0,0 0,0 0,1 0,-1 0,0 0,1 1,-1-1,0 0,1 0,-1 1,0-1,1 0,-2 1,-40 23,37-20,-16 11,0 1,2 1,0 1,-20 23,9-15,25-22,0 0,0 0,0 1,0 0,-6 9,7-6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5T14:19:48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1,'4'0,"6"0,1 4,3 1,-1 5,-3 8,1 6,4-2,-2 1,-3-1,1-3,-1-1,2-4,-1 1,-2 1,1-2,-1 2,-2-3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8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9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9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6D0E2-392F-4EAC-AE45-08CC4FB40D9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8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31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0487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4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/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3854649" y="0"/>
            <a:ext cx="8337351" cy="6858000"/>
          </a:xfrm>
          <a:custGeom>
            <a:avLst/>
            <a:gdLst>
              <a:gd name="connsiteX0" fmla="*/ 4438650 w 8337351"/>
              <a:gd name="connsiteY0" fmla="*/ 0 h 6877050"/>
              <a:gd name="connsiteX1" fmla="*/ 8337351 w 8337351"/>
              <a:gd name="connsiteY1" fmla="*/ 0 h 6877050"/>
              <a:gd name="connsiteX2" fmla="*/ 8337351 w 8337351"/>
              <a:gd name="connsiteY2" fmla="*/ 6858000 h 6877050"/>
              <a:gd name="connsiteX3" fmla="*/ 0 w 8337351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7351" h="6877050">
                <a:moveTo>
                  <a:pt x="4438650" y="0"/>
                </a:moveTo>
                <a:lnTo>
                  <a:pt x="8337351" y="0"/>
                </a:lnTo>
                <a:lnTo>
                  <a:pt x="8337351" y="6858000"/>
                </a:lnTo>
                <a:lnTo>
                  <a:pt x="0" y="6877050"/>
                </a:lnTo>
                <a:close/>
              </a:path>
            </a:pathLst>
          </a:custGeom>
        </p:spPr>
      </p:pic>
      <p:sp>
        <p:nvSpPr>
          <p:cNvPr id="1048582" name="矩形 8"/>
          <p:cNvSpPr/>
          <p:nvPr>
            <p:custDataLst>
              <p:tags r:id="rId2"/>
            </p:custDataLst>
          </p:nvPr>
        </p:nvSpPr>
        <p:spPr>
          <a:xfrm>
            <a:off x="2207260" y="2044065"/>
            <a:ext cx="7778115" cy="1988185"/>
          </a:xfrm>
          <a:prstGeom prst="rect">
            <a:avLst/>
          </a:prstGeom>
          <a:noFill/>
          <a:ln w="63500">
            <a:solidFill>
              <a:schemeClr val="accent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83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249170" y="2439670"/>
            <a:ext cx="7693660" cy="119697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54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584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019277" y="4326217"/>
            <a:ext cx="8153446" cy="461645"/>
          </a:xfrm>
        </p:spPr>
        <p:txBody>
          <a:bodyPr lIns="90000" tIns="46800" rIns="90000" bIns="46800" anchor="t" anchorCtr="0">
            <a:sp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48585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586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7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688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689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69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1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6"/>
          <p:cNvCxnSpPr/>
          <p:nvPr>
            <p:custDataLst>
              <p:tags r:id="rId1"/>
            </p:custDataLst>
          </p:nvPr>
        </p:nvCxnSpPr>
        <p:spPr>
          <a:xfrm>
            <a:off x="4209143" y="3429000"/>
            <a:ext cx="7982857" cy="0"/>
          </a:xfrm>
          <a:prstGeom prst="line">
            <a:avLst/>
          </a:prstGeom>
          <a:ln w="38100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3" name="矩形 7"/>
          <p:cNvSpPr/>
          <p:nvPr>
            <p:custDataLst>
              <p:tags r:id="rId2"/>
            </p:custDataLst>
          </p:nvPr>
        </p:nvSpPr>
        <p:spPr>
          <a:xfrm>
            <a:off x="0" y="2693764"/>
            <a:ext cx="3591276" cy="1470470"/>
          </a:xfrm>
          <a:prstGeom prst="rect">
            <a:avLst/>
          </a:prstGeom>
          <a:pattFill prst="wdDnDiag">
            <a:fgClr>
              <a:schemeClr val="accent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4" name="矩形 8"/>
          <p:cNvSpPr/>
          <p:nvPr>
            <p:custDataLst>
              <p:tags r:id="rId3"/>
            </p:custDataLst>
          </p:nvPr>
        </p:nvSpPr>
        <p:spPr>
          <a:xfrm rot="18900000">
            <a:off x="3071387" y="2909111"/>
            <a:ext cx="1039778" cy="10397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5" name="矩形 9"/>
          <p:cNvSpPr/>
          <p:nvPr>
            <p:custDataLst>
              <p:tags r:id="rId4"/>
            </p:custDataLst>
          </p:nvPr>
        </p:nvSpPr>
        <p:spPr>
          <a:xfrm rot="18900000">
            <a:off x="4048861" y="3967655"/>
            <a:ext cx="320565" cy="320565"/>
          </a:xfrm>
          <a:prstGeom prst="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6" name="矩形 10"/>
          <p:cNvSpPr/>
          <p:nvPr>
            <p:custDataLst>
              <p:tags r:id="rId5"/>
            </p:custDataLst>
          </p:nvPr>
        </p:nvSpPr>
        <p:spPr>
          <a:xfrm rot="18900000">
            <a:off x="4598701" y="3839786"/>
            <a:ext cx="122955" cy="12295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7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08471" y="2280851"/>
            <a:ext cx="6002129" cy="104942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618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5308471" y="3539169"/>
            <a:ext cx="6002129" cy="105430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619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620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1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702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048703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0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0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18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8719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20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721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22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23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0000" tIns="46800" rIns="900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71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1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594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5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08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09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1048710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1048711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12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69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69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69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698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699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0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5"/>
          <p:cNvPicPr/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3854649" y="0"/>
            <a:ext cx="8337351" cy="6858000"/>
          </a:xfrm>
          <a:custGeom>
            <a:avLst/>
            <a:gdLst>
              <a:gd name="connsiteX0" fmla="*/ 4438650 w 8337351"/>
              <a:gd name="connsiteY0" fmla="*/ 0 h 6877050"/>
              <a:gd name="connsiteX1" fmla="*/ 8337351 w 8337351"/>
              <a:gd name="connsiteY1" fmla="*/ 0 h 6877050"/>
              <a:gd name="connsiteX2" fmla="*/ 8337351 w 8337351"/>
              <a:gd name="connsiteY2" fmla="*/ 6858000 h 6877050"/>
              <a:gd name="connsiteX3" fmla="*/ 0 w 8337351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7351" h="6877050">
                <a:moveTo>
                  <a:pt x="4438650" y="0"/>
                </a:moveTo>
                <a:lnTo>
                  <a:pt x="8337351" y="0"/>
                </a:lnTo>
                <a:lnTo>
                  <a:pt x="8337351" y="6858000"/>
                </a:lnTo>
                <a:lnTo>
                  <a:pt x="0" y="6877050"/>
                </a:lnTo>
                <a:close/>
              </a:path>
            </a:pathLst>
          </a:custGeom>
        </p:spPr>
      </p:pic>
      <p:sp>
        <p:nvSpPr>
          <p:cNvPr id="1048676" name="矩形 6"/>
          <p:cNvSpPr/>
          <p:nvPr>
            <p:custDataLst>
              <p:tags r:id="rId2"/>
            </p:custDataLst>
          </p:nvPr>
        </p:nvSpPr>
        <p:spPr>
          <a:xfrm>
            <a:off x="2206308" y="2435347"/>
            <a:ext cx="7779600" cy="1988484"/>
          </a:xfrm>
          <a:prstGeom prst="rect">
            <a:avLst/>
          </a:prstGeom>
          <a:noFill/>
          <a:ln w="63500">
            <a:solidFill>
              <a:schemeClr val="accent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7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244090" y="2844165"/>
            <a:ext cx="7702550" cy="116967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48678" name="文本占位符 1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842294" y="4687946"/>
            <a:ext cx="8507412" cy="49847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679" name="日期占位符 9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680" name="页脚占位符 10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81" name="灯片编号占位符 11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594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5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61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66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67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72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73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7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75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7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7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3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3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8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8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8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0487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7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726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72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7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</a:p>
        </p:txBody>
      </p:sp>
      <p:sp>
        <p:nvSpPr>
          <p:cNvPr id="10487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053296"/>
            <a:ext cx="10852237" cy="528811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581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69882" y="1053296"/>
            <a:ext cx="10852237" cy="528811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581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2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4.xml"/><Relationship Id="rId7" Type="http://schemas.openxmlformats.org/officeDocument/2006/relationships/image" Target="../media/image2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3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6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6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63.xml"/><Relationship Id="rId7" Type="http://schemas.openxmlformats.org/officeDocument/2006/relationships/slideLayout" Target="../slideLayouts/slideLayout2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7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tags" Target="../tags/tag17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7" Type="http://schemas.openxmlformats.org/officeDocument/2006/relationships/image" Target="../media/image46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8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" Type="http://schemas.openxmlformats.org/officeDocument/2006/relationships/tags" Target="../tags/tag187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49.pn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10" Type="http://schemas.openxmlformats.org/officeDocument/2006/relationships/image" Target="../media/image3.png"/><Relationship Id="rId4" Type="http://schemas.openxmlformats.org/officeDocument/2006/relationships/tags" Target="../tags/tag108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slideLayout" Target="../slideLayouts/slideLayout23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4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2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5.xml"/><Relationship Id="rId7" Type="http://schemas.openxmlformats.org/officeDocument/2006/relationships/image" Target="../media/image16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7.xml"/><Relationship Id="rId10" Type="http://schemas.openxmlformats.org/officeDocument/2006/relationships/image" Target="../media/image19.png"/><Relationship Id="rId4" Type="http://schemas.openxmlformats.org/officeDocument/2006/relationships/tags" Target="../tags/tag126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05075" y="2414905"/>
            <a:ext cx="7182485" cy="11969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  <a:sym typeface="+mn-ea"/>
              </a:rPr>
              <a:t>高中数学学科重要思想简介</a:t>
            </a:r>
          </a:p>
        </p:txBody>
      </p:sp>
      <p:sp>
        <p:nvSpPr>
          <p:cNvPr id="1048589" name="副标题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019277" y="4326217"/>
            <a:ext cx="8153446" cy="584835"/>
          </a:xfr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r>
              <a:rPr lang="zh-CN" altLang="en-US" sz="3200" dirty="0">
                <a:latin typeface="Times New Roman" panose="02020603050405020304" charset="0"/>
                <a:ea typeface="华文中宋" panose="02010600040101010101" charset="-122"/>
              </a:rPr>
              <a:t>白皓宇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448935" y="5034915"/>
            <a:ext cx="1293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charset="0"/>
                <a:ea typeface="宋体" panose="02010600030101010101" pitchFamily="2" charset="-122"/>
              </a:rPr>
              <a:t>2021.1</a:t>
            </a:r>
          </a:p>
        </p:txBody>
      </p:sp>
      <p:sp>
        <p:nvSpPr>
          <p:cNvPr id="3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t="-38378" b="-38378"/>
          <a:stretch>
            <a:fillRect/>
          </a:stretch>
        </p:blipFill>
        <p:spPr>
          <a:xfrm>
            <a:off x="609602" y="1828787"/>
            <a:ext cx="6057938" cy="320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5040">
                <a:moveTo>
                  <a:pt x="0" y="0"/>
                </a:moveTo>
                <a:lnTo>
                  <a:pt x="8400" y="0"/>
                </a:lnTo>
                <a:lnTo>
                  <a:pt x="840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972299" y="1828787"/>
            <a:ext cx="4610100" cy="32004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分析：</a:t>
            </a:r>
          </a:p>
          <a:p>
            <a:pPr marL="2794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较于上题，本题更为复杂，直接求解也更为困难。此时突出了数形结合思想的重要性。先研究函数y=x3-3x2+2x+1，研究对称性知如果l与f(x)这部分有三个交点，则三个交点横坐标相加为常数3。因此必定有一个交点是与y=ax-2a+1部分相交。而且这个交点比与y=x3-3x2+2x+1交点靠左，此时结合图形可知a&gt;0。探讨l与y=x3-3x2+2x+1图像交点，知k越大交点越靠右，同时a也可以越小并且满足l与y=ax-2a+1交点在</a:t>
            </a: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与三次曲线交点左边。取k=3得到l与y=x3-3x2+2x+1交点横坐标为3，再联立l与y=ax-2a+1方程得到交点横坐标，横坐标大于2小于等于3，可求出a的范围。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09562" y="1792447"/>
            <a:ext cx="10972888" cy="44352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sz="16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解题步骤：</a:t>
            </a:r>
          </a:p>
        </p:txBody>
      </p:sp>
      <p:pic>
        <p:nvPicPr>
          <p:cNvPr id="7" name="图片 6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7"/>
          <a:srcRect l="-4308" r="-4308"/>
          <a:stretch>
            <a:fillRect/>
          </a:stretch>
        </p:blipFill>
        <p:spPr>
          <a:xfrm>
            <a:off x="914362" y="2133617"/>
            <a:ext cx="10363276" cy="3752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20" h="5280">
                <a:moveTo>
                  <a:pt x="0" y="0"/>
                </a:moveTo>
                <a:lnTo>
                  <a:pt x="16320" y="0"/>
                </a:lnTo>
                <a:lnTo>
                  <a:pt x="1632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460375"/>
            <a:ext cx="11925300" cy="171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2358390"/>
            <a:ext cx="8564880" cy="36423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3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35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三、分类与整合思想</a:t>
            </a:r>
          </a:p>
        </p:txBody>
      </p:sp>
      <p:sp>
        <p:nvSpPr>
          <p:cNvPr id="1048636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(1)分类是自然科学乃至社会科学研究中的基本逻辑方法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(2)从具体出发，选取适当的分类标准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划分只是手段，分类研究才是目的</a:t>
            </a:r>
            <a:endParaRPr lang="zh-CN" altLang="en-US" sz="1600" dirty="0">
              <a:latin typeface="Times New Roman" panose="02020603050405020304" charset="0"/>
              <a:ea typeface="华文中宋" panose="02010600040101010101" charset="-122"/>
            </a:endParaRP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(4) 有分有合，先分后合，是分类整合思想的本质属性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(5)含字母参数数学问题进行分类与整合的研究，重点考查学生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思维严谨性与周密性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8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8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5825" y="662940"/>
            <a:ext cx="10095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（</a:t>
            </a:r>
            <a:r>
              <a:rPr lang="en-US" altLang="zh-CN"/>
              <a:t>1+3x)</a:t>
            </a:r>
            <a:r>
              <a:rPr lang="en-US" altLang="zh-CN" baseline="30000"/>
              <a:t>n</a:t>
            </a:r>
            <a:r>
              <a:rPr lang="zh-CN" altLang="en-US"/>
              <a:t>的展开式中各项系数和为</a:t>
            </a:r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(x-1)</a:t>
            </a:r>
            <a:r>
              <a:rPr lang="en-US" altLang="zh-CN" baseline="30000"/>
              <a:t>n+1</a:t>
            </a:r>
            <a:r>
              <a:rPr lang="zh-CN" altLang="en-US"/>
              <a:t>展开式中含</a:t>
            </a:r>
            <a:r>
              <a:rPr lang="en-US" altLang="zh-CN"/>
              <a:t>x</a:t>
            </a:r>
            <a:r>
              <a:rPr lang="zh-CN" altLang="en-US"/>
              <a:t>的奇次幂的项的系数和为</a:t>
            </a:r>
            <a:r>
              <a:rPr lang="en-US" altLang="zh-CN"/>
              <a:t>b</a:t>
            </a:r>
            <a:r>
              <a:rPr lang="zh-CN" altLang="en-US"/>
              <a:t>，若</a:t>
            </a:r>
            <a:r>
              <a:rPr lang="en-US" altLang="zh-CN"/>
              <a:t>a-8b=128</a:t>
            </a:r>
            <a:r>
              <a:rPr lang="zh-CN" altLang="en-US"/>
              <a:t>，则</a:t>
            </a:r>
            <a:r>
              <a:rPr lang="en-US" altLang="zh-CN"/>
              <a:t>n= </a:t>
            </a:r>
            <a:endParaRPr lang="en-US" altLang="zh-CN" u="sng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03120" y="659130"/>
            <a:ext cx="4921250" cy="6562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33435" y="1779270"/>
            <a:ext cx="1805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本题也涉及了特殊与一般思想，对</a:t>
            </a:r>
            <a:r>
              <a:rPr lang="en-US" altLang="zh-CN" dirty="0"/>
              <a:t>x</a:t>
            </a:r>
            <a:r>
              <a:rPr lang="zh-CN" altLang="en-US" dirty="0"/>
              <a:t>取特值。</a:t>
            </a:r>
          </a:p>
        </p:txBody>
      </p:sp>
      <p:pic>
        <p:nvPicPr>
          <p:cNvPr id="5" name="图片 4" descr="32313534353137313b32313534353135353bbcfdcdb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3995" y="5287645"/>
            <a:ext cx="914400" cy="9144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0000" y="645160"/>
            <a:ext cx="821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分类讨论思想在导数压轴大题中也常常体现，因此需要牢记这一思想，学会对问题进行分类考虑。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458595"/>
            <a:ext cx="7589520" cy="12877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575435" y="3053080"/>
            <a:ext cx="6438900" cy="1458913"/>
            <a:chOff x="1575435" y="3053080"/>
            <a:chExt cx="6438900" cy="1458913"/>
          </a:xfrm>
        </p:grpSpPr>
        <p:sp>
          <p:nvSpPr>
            <p:cNvPr id="5" name="文本框 4"/>
            <p:cNvSpPr txBox="1"/>
            <p:nvPr/>
          </p:nvSpPr>
          <p:spPr>
            <a:xfrm>
              <a:off x="1575435" y="3053080"/>
              <a:ext cx="643890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解析：第一小问进行常规求导代入即可得到</a:t>
              </a:r>
              <a:r>
                <a:rPr lang="en-US" altLang="zh-CN" dirty="0"/>
                <a:t>a=1</a:t>
              </a:r>
              <a:r>
                <a:rPr lang="zh-CN" altLang="en-US" dirty="0"/>
                <a:t>，</a:t>
              </a:r>
              <a:r>
                <a:rPr lang="en-US" altLang="zh-CN" dirty="0"/>
                <a:t>b=1</a:t>
              </a:r>
              <a:r>
                <a:rPr lang="zh-CN" altLang="en-US" dirty="0"/>
                <a:t>；</a:t>
              </a:r>
            </a:p>
            <a:p>
              <a:r>
                <a:rPr lang="zh-CN" altLang="en-US" dirty="0"/>
                <a:t>重点在第二小问，移项之后发现表达式比较复杂不便处理，而且</a:t>
              </a:r>
              <a:r>
                <a:rPr lang="en-US" altLang="zh-CN" dirty="0" err="1"/>
                <a:t>lnx</a:t>
              </a:r>
              <a:r>
                <a:rPr lang="zh-CN" altLang="en-US" dirty="0"/>
                <a:t>项还有（</a:t>
              </a:r>
              <a:r>
                <a:rPr lang="en-US" altLang="zh-CN" dirty="0"/>
                <a:t>x</a:t>
              </a:r>
              <a:r>
                <a:rPr lang="en-US" altLang="zh-CN" baseline="30000" dirty="0"/>
                <a:t>2</a:t>
              </a:r>
              <a:r>
                <a:rPr lang="en-US" altLang="zh-CN" dirty="0"/>
                <a:t>-1</a:t>
              </a:r>
              <a:r>
                <a:rPr lang="zh-CN" altLang="en-US" dirty="0"/>
                <a:t>）在分母上，求导之后更加复杂，因此需要先进行预处理</a:t>
              </a:r>
              <a:r>
                <a:rPr lang="en-US" altLang="zh-CN" dirty="0"/>
                <a:t>——</a:t>
              </a:r>
              <a:r>
                <a:rPr lang="zh-CN" altLang="en-US" dirty="0"/>
                <a:t>把       分离出来，之后进行分类讨论。</a:t>
              </a:r>
            </a:p>
          </p:txBody>
        </p:sp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719513" y="3877628"/>
            <a:ext cx="405765" cy="634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405765" imgH="634365" progId="Equation.KSEE3">
                    <p:embed/>
                  </p:oleObj>
                </mc:Choice>
                <mc:Fallback>
                  <p:oleObj r:id="rId4" imgW="405765" imgH="634365" progId="Equation.KSEE3">
                    <p:embed/>
                    <p:pic>
                      <p:nvPicPr>
                        <p:cNvPr id="0" name="图片 204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19513" y="3877628"/>
                          <a:ext cx="405765" cy="6343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14407" y="1981222"/>
            <a:ext cx="2438413" cy="19812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解题步骤：</a:t>
            </a:r>
          </a:p>
        </p:txBody>
      </p:sp>
      <p:pic>
        <p:nvPicPr>
          <p:cNvPr id="9" name="图片 8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t="-4745" b="-4745"/>
          <a:stretch>
            <a:fillRect/>
          </a:stretch>
        </p:blipFill>
        <p:spPr>
          <a:xfrm rot="16200000">
            <a:off x="5162595" y="-381025"/>
            <a:ext cx="5219725" cy="7620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6960">
                <a:moveTo>
                  <a:pt x="0" y="0"/>
                </a:moveTo>
                <a:lnTo>
                  <a:pt x="12000" y="0"/>
                </a:lnTo>
                <a:lnTo>
                  <a:pt x="120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371611" y="6"/>
            <a:ext cx="1524012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71611" y="1676419"/>
            <a:ext cx="1524012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371611" y="4267185"/>
            <a:ext cx="1524012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4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41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四、转化与化归思想</a:t>
            </a:r>
          </a:p>
        </p:txBody>
      </p:sp>
      <p:sp>
        <p:nvSpPr>
          <p:cNvPr id="1048642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将复杂问题化归为简单问题，将较难问题化为较易问题，将未解决问题化归为已解决问题</a:t>
            </a:r>
            <a:endParaRPr lang="zh-CN" altLang="en-US" sz="1600" dirty="0">
              <a:latin typeface="Times New Roman" panose="02020603050405020304" charset="0"/>
              <a:ea typeface="华文中宋" panose="02010600040101010101" charset="-122"/>
            </a:endParaRP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(2)灵活性、多样性，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无统一模式</a:t>
            </a:r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，利用动态思维，去寻找有利于问题解决的变换途径与方法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(3)高考重视常用变换方法: 一般与特殊的转化、繁与简的转化、构造转化、命题的等价转化</a:t>
            </a:r>
          </a:p>
          <a:p>
            <a:endParaRPr lang="zh-CN" altLang="en-US" sz="1600" dirty="0"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369570"/>
            <a:ext cx="6139815" cy="1217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7315" y="1675130"/>
            <a:ext cx="8105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思路梳理：本题可以由柯西不等式直接求算。但是柯西不等式是选修部分，而且部分同学可能紧张情况下记不住。那么可以采用转化与化归思想，转化为两个向量相乘的形式。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72260" y="2597150"/>
            <a:ext cx="5536565" cy="3748405"/>
            <a:chOff x="1572260" y="2597150"/>
            <a:chExt cx="5536565" cy="37484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2260" y="2597150"/>
              <a:ext cx="5478780" cy="16992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3385" y="4448175"/>
              <a:ext cx="5425440" cy="189738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108825" y="3124200"/>
            <a:ext cx="4598035" cy="2679065"/>
            <a:chOff x="7108825" y="3124200"/>
            <a:chExt cx="4598035" cy="2679065"/>
          </a:xfrm>
        </p:grpSpPr>
        <p:sp>
          <p:nvSpPr>
            <p:cNvPr id="7" name="文本框 6"/>
            <p:cNvSpPr txBox="1"/>
            <p:nvPr/>
          </p:nvSpPr>
          <p:spPr>
            <a:xfrm>
              <a:off x="7108825" y="3124200"/>
              <a:ext cx="362521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柯西不等式：</a:t>
              </a:r>
            </a:p>
            <a:p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8825" y="3590290"/>
              <a:ext cx="4598035" cy="1778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379335" y="5527675"/>
              <a:ext cx="30600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PS:</a:t>
              </a:r>
              <a:r>
                <a:rPr lang="zh-CN" altLang="en-US" sz="1200"/>
                <a:t>证明柯西不等式方法之一就是利用向量</a:t>
              </a: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35" y="315595"/>
            <a:ext cx="8374380" cy="258318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86535" y="3178175"/>
            <a:ext cx="7550150" cy="1752600"/>
            <a:chOff x="2341" y="5005"/>
            <a:chExt cx="11890" cy="27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9" y="6711"/>
              <a:ext cx="2856" cy="50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341" y="5005"/>
              <a:ext cx="11890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分析：</a:t>
              </a:r>
            </a:p>
            <a:p>
              <a:r>
                <a:rPr lang="zh-CN" altLang="en-US" dirty="0"/>
                <a:t>可以以</a:t>
              </a:r>
              <a:r>
                <a:rPr lang="en-US" altLang="zh-CN" dirty="0"/>
                <a:t>D</a:t>
              </a:r>
              <a:r>
                <a:rPr lang="zh-CN" altLang="en-US" dirty="0"/>
                <a:t>为原点建立直角坐标系，中间找点，利用坐标系解决。对本题来说也不算困难，但有些情形下可能找坐标不太容易。这里介绍的是一种思想。对向量进行分解，这也是解决向量问题的一种重要的思路。考虑如果把点取在</a:t>
              </a:r>
              <a:r>
                <a:rPr lang="en-US" altLang="zh-CN" dirty="0"/>
                <a:t>AB</a:t>
              </a:r>
              <a:r>
                <a:rPr lang="zh-CN" altLang="en-US" dirty="0"/>
                <a:t>中点（记为点</a:t>
              </a:r>
              <a:r>
                <a:rPr lang="en-US" altLang="zh-CN" dirty="0"/>
                <a:t>O</a:t>
              </a:r>
              <a:r>
                <a:rPr lang="zh-CN" altLang="en-US" dirty="0"/>
                <a:t>），那么                            ，根据向量乘法几何意义可以得到为</a:t>
              </a:r>
              <a:r>
                <a:rPr lang="en-US" altLang="zh-CN" dirty="0"/>
                <a:t>0</a:t>
              </a:r>
              <a:r>
                <a:rPr lang="zh-CN" altLang="en-US" dirty="0"/>
                <a:t>。接下来问题可以转化为求</a:t>
              </a:r>
              <a:r>
                <a:rPr lang="en-US" altLang="zh-CN" dirty="0"/>
                <a:t>O</a:t>
              </a:r>
              <a:r>
                <a:rPr lang="zh-CN" altLang="en-US" dirty="0"/>
                <a:t>到直线</a:t>
              </a:r>
              <a:r>
                <a:rPr lang="en-US" altLang="zh-CN" dirty="0"/>
                <a:t>CD</a:t>
              </a:r>
              <a:r>
                <a:rPr lang="zh-CN" altLang="en-US" dirty="0"/>
                <a:t>的最短距离。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矩形 1"/>
          <p:cNvSpPr/>
          <p:nvPr>
            <p:custDataLst>
              <p:tags r:id="rId2"/>
            </p:custDataLst>
          </p:nvPr>
        </p:nvSpPr>
        <p:spPr>
          <a:xfrm>
            <a:off x="0" y="1219201"/>
            <a:ext cx="12192000" cy="4387214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7" name="文本框 2"/>
          <p:cNvSpPr txBox="1"/>
          <p:nvPr>
            <p:custDataLst>
              <p:tags r:id="rId3"/>
            </p:custDataLst>
          </p:nvPr>
        </p:nvSpPr>
        <p:spPr>
          <a:xfrm>
            <a:off x="163244" y="1749168"/>
            <a:ext cx="3143250" cy="92333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kern="1200" cap="none" spc="30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charset="-122"/>
                <a:cs typeface="+mn-cs"/>
              </a:rPr>
              <a:t>目录</a:t>
            </a:r>
          </a:p>
        </p:txBody>
      </p:sp>
      <p:cxnSp>
        <p:nvCxnSpPr>
          <p:cNvPr id="3145728" name="直接连接符 5"/>
          <p:cNvCxnSpPr/>
          <p:nvPr>
            <p:custDataLst>
              <p:tags r:id="rId4"/>
            </p:custDataLst>
          </p:nvPr>
        </p:nvCxnSpPr>
        <p:spPr>
          <a:xfrm flipV="1">
            <a:off x="1283515" y="1588954"/>
            <a:ext cx="2979183" cy="37296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文本框 25"/>
          <p:cNvSpPr txBox="1"/>
          <p:nvPr>
            <p:custDataLst>
              <p:tags r:id="rId5"/>
            </p:custDataLst>
          </p:nvPr>
        </p:nvSpPr>
        <p:spPr>
          <a:xfrm>
            <a:off x="499560" y="2686890"/>
            <a:ext cx="2090645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charset="-122"/>
                <a:cs typeface="+mn-cs"/>
              </a:rPr>
              <a:t>CATALOG</a:t>
            </a:r>
          </a:p>
        </p:txBody>
      </p:sp>
      <p:sp>
        <p:nvSpPr>
          <p:cNvPr id="1048599" name="文本框 6"/>
          <p:cNvSpPr txBox="1"/>
          <p:nvPr>
            <p:custDataLst>
              <p:tags r:id="rId6"/>
            </p:custDataLst>
          </p:nvPr>
        </p:nvSpPr>
        <p:spPr>
          <a:xfrm>
            <a:off x="4427715" y="1820520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0" name="文本框 8"/>
          <p:cNvSpPr txBox="1"/>
          <p:nvPr>
            <p:custDataLst>
              <p:tags r:id="rId7"/>
            </p:custDataLst>
          </p:nvPr>
        </p:nvSpPr>
        <p:spPr>
          <a:xfrm>
            <a:off x="3640315" y="2766789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1" name="文本框 11"/>
          <p:cNvSpPr txBox="1"/>
          <p:nvPr>
            <p:custDataLst>
              <p:tags r:id="rId8"/>
            </p:custDataLst>
          </p:nvPr>
        </p:nvSpPr>
        <p:spPr>
          <a:xfrm>
            <a:off x="2849740" y="3713057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2" name="文本框 30"/>
          <p:cNvSpPr txBox="1"/>
          <p:nvPr>
            <p:custDataLst>
              <p:tags r:id="rId9"/>
            </p:custDataLst>
          </p:nvPr>
        </p:nvSpPr>
        <p:spPr>
          <a:xfrm>
            <a:off x="8405664" y="1820520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3" name="文本框 33"/>
          <p:cNvSpPr txBox="1"/>
          <p:nvPr>
            <p:custDataLst>
              <p:tags r:id="rId10"/>
            </p:custDataLst>
          </p:nvPr>
        </p:nvSpPr>
        <p:spPr>
          <a:xfrm>
            <a:off x="7630964" y="2766789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06.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4" name="文本框 36"/>
          <p:cNvSpPr txBox="1"/>
          <p:nvPr>
            <p:custDataLst>
              <p:tags r:id="rId11"/>
            </p:custDataLst>
          </p:nvPr>
        </p:nvSpPr>
        <p:spPr>
          <a:xfrm>
            <a:off x="6840389" y="3713057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07.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45729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5667644" y="1937374"/>
            <a:ext cx="2534411" cy="317284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5" name="文本框 13"/>
          <p:cNvSpPr txBox="1"/>
          <p:nvPr>
            <p:custDataLst>
              <p:tags r:id="rId13"/>
            </p:custDataLst>
          </p:nvPr>
        </p:nvSpPr>
        <p:spPr>
          <a:xfrm>
            <a:off x="5311104" y="1912852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函数与方程思想</a:t>
            </a:r>
          </a:p>
        </p:txBody>
      </p:sp>
      <p:sp>
        <p:nvSpPr>
          <p:cNvPr id="1048606" name="文本框 15"/>
          <p:cNvSpPr txBox="1"/>
          <p:nvPr>
            <p:custDataLst>
              <p:tags r:id="rId14"/>
            </p:custDataLst>
          </p:nvPr>
        </p:nvSpPr>
        <p:spPr>
          <a:xfrm>
            <a:off x="4507362" y="2859121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数形结合思想</a:t>
            </a:r>
          </a:p>
        </p:txBody>
      </p:sp>
      <p:sp>
        <p:nvSpPr>
          <p:cNvPr id="1048607" name="文本框 16"/>
          <p:cNvSpPr txBox="1"/>
          <p:nvPr>
            <p:custDataLst>
              <p:tags r:id="rId15"/>
            </p:custDataLst>
          </p:nvPr>
        </p:nvSpPr>
        <p:spPr>
          <a:xfrm>
            <a:off x="3706142" y="3805389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分类与整合思想</a:t>
            </a:r>
          </a:p>
        </p:txBody>
      </p:sp>
      <p:sp>
        <p:nvSpPr>
          <p:cNvPr id="1048608" name="文本框 31"/>
          <p:cNvSpPr txBox="1"/>
          <p:nvPr>
            <p:custDataLst>
              <p:tags r:id="rId16"/>
            </p:custDataLst>
          </p:nvPr>
        </p:nvSpPr>
        <p:spPr>
          <a:xfrm>
            <a:off x="9289053" y="1912852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</a:rPr>
              <a:t>特殊与一般思想</a:t>
            </a:r>
          </a:p>
        </p:txBody>
      </p:sp>
      <p:sp>
        <p:nvSpPr>
          <p:cNvPr id="1048609" name="文本框 34"/>
          <p:cNvSpPr txBox="1"/>
          <p:nvPr>
            <p:custDataLst>
              <p:tags r:id="rId17"/>
            </p:custDataLst>
          </p:nvPr>
        </p:nvSpPr>
        <p:spPr>
          <a:xfrm>
            <a:off x="8498011" y="2859121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</a:rPr>
              <a:t>有限与无限思想</a:t>
            </a:r>
          </a:p>
        </p:txBody>
      </p:sp>
      <p:sp>
        <p:nvSpPr>
          <p:cNvPr id="1048610" name="文本框 37"/>
          <p:cNvSpPr txBox="1"/>
          <p:nvPr>
            <p:custDataLst>
              <p:tags r:id="rId18"/>
            </p:custDataLst>
          </p:nvPr>
        </p:nvSpPr>
        <p:spPr>
          <a:xfrm>
            <a:off x="7696791" y="3805389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</a:rPr>
              <a:t>或然与必然思想</a:t>
            </a:r>
          </a:p>
        </p:txBody>
      </p:sp>
      <p:sp>
        <p:nvSpPr>
          <p:cNvPr id="1048611" name="文本框 32"/>
          <p:cNvSpPr txBox="1"/>
          <p:nvPr>
            <p:custDataLst>
              <p:tags r:id="rId19"/>
            </p:custDataLst>
          </p:nvPr>
        </p:nvSpPr>
        <p:spPr>
          <a:xfrm>
            <a:off x="2049640" y="4659326"/>
            <a:ext cx="7884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2" name="文本框 35"/>
          <p:cNvSpPr txBox="1"/>
          <p:nvPr>
            <p:custDataLst>
              <p:tags r:id="rId20"/>
            </p:custDataLst>
          </p:nvPr>
        </p:nvSpPr>
        <p:spPr>
          <a:xfrm>
            <a:off x="2906042" y="4751658"/>
            <a:ext cx="2534400" cy="400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转化与化归思想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20" y="1208405"/>
            <a:ext cx="6105525" cy="5087620"/>
          </a:xfrm>
          <a:prstGeom prst="rect">
            <a:avLst/>
          </a:prstGeom>
        </p:spPr>
      </p:pic>
      <p:pic>
        <p:nvPicPr>
          <p:cNvPr id="5" name="图片 1" descr="C:\Users\baihy19\AppData\Local\Temp\WeChat Files\691921618b7b120ed654f8f821475b8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298" y="660400"/>
            <a:ext cx="1713865" cy="1402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267460" y="660400"/>
            <a:ext cx="698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解题过程：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5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47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五、特殊与一般思想</a:t>
            </a:r>
          </a:p>
        </p:txBody>
      </p:sp>
      <p:sp>
        <p:nvSpPr>
          <p:cNvPr id="1048648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(1)通过对个例认识与研究，形成对事物的认识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(2)由浅入深，由现象到本质、由局部到整体、由实践到理论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(3)由特殊到一般，再由一般到特殊的反复认识过程</a:t>
            </a:r>
          </a:p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(4) 构造特殊函数、特殊数列，寻找特殊点、确立特殊位置，利用特殊值、特殊方程</a:t>
            </a:r>
            <a:endParaRPr lang="zh-CN" altLang="en-US" sz="1600" dirty="0"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8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609603" y="2277428"/>
            <a:ext cx="3200438" cy="230314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方法介绍：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12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特殊值检验法:对于具有一般性的数学问题，在解题过程中，可以将问题特殊化，利用问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12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题在某一特殊情况下不真，则它在一般情况下不真这一原理， 达到去伪存真的目的。值得注意的是，特殊值法常常也与排除法同时使用。</a:t>
            </a:r>
          </a:p>
        </p:txBody>
      </p:sp>
      <p:pic>
        <p:nvPicPr>
          <p:cNvPr id="3" name="图片 2" descr="tu1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t="-17133" b="-17133"/>
          <a:stretch>
            <a:fillRect/>
          </a:stretch>
        </p:blipFill>
        <p:spPr>
          <a:xfrm>
            <a:off x="4114831" y="1814828"/>
            <a:ext cx="7467567" cy="3810021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</p:pic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4114798" y="1233151"/>
            <a:ext cx="7467567" cy="581660"/>
          </a:xfrm>
          <a:prstGeom prst="rect">
            <a:avLst/>
          </a:prstGeom>
          <a:solidFill>
            <a:srgbClr val="262626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itle 6"/>
          <p:cNvSpPr txBox="1"/>
          <p:nvPr>
            <p:custDataLst>
              <p:tags r:id="rId6"/>
            </p:custDataLst>
          </p:nvPr>
        </p:nvSpPr>
        <p:spPr>
          <a:xfrm>
            <a:off x="4114798" y="1233151"/>
            <a:ext cx="7467567" cy="5816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0" algn="ctr">
              <a:lnSpc>
                <a:spcPct val="130000"/>
              </a:lnSpc>
              <a:spcAft>
                <a:spcPts val="800"/>
              </a:spcAft>
              <a:buNone/>
            </a:pPr>
            <a:r>
              <a:rPr altLang="zh-CN" sz="1400" spc="50" dirty="0">
                <a:ln w="3175">
                  <a:noFill/>
                  <a:prstDash val="dash"/>
                </a:ln>
                <a:solidFill>
                  <a:srgbClr val="262626"/>
                </a:solidFill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本题中可以用x=0代入检验，符合，排除AD；用x=-1代入检验，不符合，排除C。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9580" y="1018540"/>
            <a:ext cx="7778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再如前边分类与整合思想中</a:t>
            </a:r>
            <a:r>
              <a:rPr lang="zh-CN" altLang="en-US">
                <a:hlinkClick r:id="rId3" action="ppaction://hlinksldjump"/>
              </a:rPr>
              <a:t>例题</a:t>
            </a:r>
            <a:r>
              <a:rPr lang="en-US" altLang="zh-CN">
                <a:hlinkClick r:id="rId3" action="ppaction://hlinksldjump"/>
              </a:rPr>
              <a:t>1</a:t>
            </a:r>
            <a:r>
              <a:rPr lang="zh-CN" altLang="en-US"/>
              <a:t>涉及题目，也用到了特殊与一般的思想。但注意一般情况下解答题最好不要选用特殊值。小题中运用特殊值时要注意多代入几组，以免遗漏。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6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53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六、有限与无限思想</a:t>
            </a:r>
          </a:p>
        </p:txBody>
      </p:sp>
      <p:sp>
        <p:nvSpPr>
          <p:cNvPr id="1048654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(1)把对无限的研究转化为对有限的研究，是解决无限问题的必经之路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(2)积累的解决无限问题的经验，将有限问题转化为无限问题来解决是解决的方向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(3)立体几何中求球的表面积与体积，采用分割的方法来解决，实际上是先进行有限次分割，再求和求极限，是典型的有限与无限数学思想的应用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914406" y="622446"/>
            <a:ext cx="4715192" cy="561310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典型样例：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祖暅原理，又名等幂等积定理，内容是：夹在两个平行平面间的两个几何体，被平行于这两个平行平面的任何平面所截，如果截得两个截面的面积总相等，那么这两个几何体的体积相等。祖暅之《缀术》有云：“缘幂势既同，则积不容异”。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——百度百科 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祖暅原理就是微积分思想的一种典型应用。是一种利用无限切割方法来求体积的方法。</a:t>
            </a:r>
          </a:p>
        </p:txBody>
      </p:sp>
      <p:pic>
        <p:nvPicPr>
          <p:cNvPr id="14" name="图片 13" descr="placingpictureplacehold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5960802" y="1475007"/>
            <a:ext cx="5129607" cy="4123885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096260" y="1416050"/>
            <a:ext cx="6477635" cy="4403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09600" dist="165100" dir="2700000" algn="tl" rotWithShape="0">
              <a:schemeClr val="tx1">
                <a:lumMod val="95000"/>
                <a:lumOff val="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17470" y="1037590"/>
            <a:ext cx="6308090" cy="4302125"/>
          </a:xfrm>
          <a:prstGeom prst="rect">
            <a:avLst/>
          </a:prstGeom>
          <a:noFill/>
          <a:ln w="3810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:\资源\图片汇总(1)\复杂背景\浅色\山脉（欧美 风景）\Snow-covered Mountain.jpgSnow-covered Mountain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rcRect l="-28626" r="-28626"/>
          <a:stretch>
            <a:fillRect/>
          </a:stretch>
        </p:blipFill>
        <p:spPr>
          <a:xfrm>
            <a:off x="2844165" y="1277620"/>
            <a:ext cx="6453505" cy="430212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effectLst>
            <a:outerShdw blurRad="266700" dist="76200" dir="2700000" algn="tl" rotWithShape="0">
              <a:prstClr val="black">
                <a:alpha val="19000"/>
              </a:prstClr>
            </a:outerShdw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7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59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七、或然与必然思想</a:t>
            </a:r>
          </a:p>
        </p:txBody>
      </p:sp>
      <p:sp>
        <p:nvSpPr>
          <p:cNvPr id="1048660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(1)随机现象两个最基本的特征，一是结果的随机性，二是频率的稳定性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(2)偶然中找必然，再用必然规律解决偶然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(3)等可能性事件的概率、互斥事件有一个发生的概率、相互独立事件同时发生的概率、独立重复试验、随机事件的分布列、数学期望是考查的重点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659130"/>
            <a:ext cx="8527415" cy="2033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8925" y="2869565"/>
            <a:ext cx="70586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[例1] (2018年，湖北卷，文21)</a:t>
            </a:r>
          </a:p>
          <a:p>
            <a:r>
              <a:rPr lang="zh-CN" altLang="en-US" dirty="0"/>
              <a:t>某会议室用5盏灯照明，每盏灯各使用灯泡一只，且型号相同.假定每盏灯能否正常照明只与灯泡的寿命有关，该型号的灯泡寿命为1年以上的概率为P1,寿命为2年以上的概率为P2从使用之日起每满1年进行一次灯泡更换工作,只更换已坏的灯泡，平时不换.</a:t>
            </a:r>
          </a:p>
          <a:p>
            <a:r>
              <a:rPr lang="zh-CN" altLang="en-US" dirty="0"/>
              <a:t>( I )在第一次灯泡更换工作中，求不需要换灯泡的概率和更换2只灯泡的概率;</a:t>
            </a:r>
          </a:p>
          <a:p>
            <a:r>
              <a:rPr lang="zh-CN" altLang="en-US" dirty="0"/>
              <a:t>(II)在第二次灯泡更换工作中，对其中的某一盏灯来说,求该盏灯需要更换灯泡的概率;</a:t>
            </a:r>
          </a:p>
          <a:p>
            <a:r>
              <a:rPr lang="zh-CN" altLang="en-US" dirty="0"/>
              <a:t>(II)当p</a:t>
            </a:r>
            <a:r>
              <a:rPr lang="en-US" altLang="zh-CN" dirty="0"/>
              <a:t>1</a:t>
            </a:r>
            <a:r>
              <a:rPr lang="zh-CN" altLang="en-US" dirty="0"/>
              <a:t>=0.8, p2=0.3时，求在第二次灯泡更换工作，至少需要更换4只灯泡的概</a:t>
            </a:r>
          </a:p>
          <a:p>
            <a:r>
              <a:rPr lang="zh-CN" altLang="en-US" dirty="0"/>
              <a:t>率(结果保留两个有效数字) 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676365" y="914407"/>
            <a:ext cx="8839264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解题步骤：</a:t>
            </a:r>
          </a:p>
        </p:txBody>
      </p:sp>
      <p:pic>
        <p:nvPicPr>
          <p:cNvPr id="20" name="图片 19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2"/>
          <a:srcRect l="-3846" r="-3846"/>
          <a:stretch>
            <a:fillRect/>
          </a:stretch>
        </p:blipFill>
        <p:spPr>
          <a:xfrm>
            <a:off x="3048039" y="1981216"/>
            <a:ext cx="6096038" cy="396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240">
                <a:moveTo>
                  <a:pt x="0" y="0"/>
                </a:moveTo>
                <a:lnTo>
                  <a:pt x="9600" y="0"/>
                </a:lnTo>
                <a:lnTo>
                  <a:pt x="960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/>
            <a:stretch>
              <a:fillRect/>
            </a:stretch>
          </a:blipFill>
        </p:spPr>
      </p:pic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457200" y="457200"/>
            <a:ext cx="11277600" cy="5943600"/>
            <a:chOff x="720" y="720"/>
            <a:chExt cx="17760" cy="9360"/>
          </a:xfrm>
        </p:grpSpPr>
        <p:sp>
          <p:nvSpPr>
            <p:cNvPr id="5" name="图形 11"/>
            <p:cNvSpPr/>
            <p:nvPr>
              <p:custDataLst>
                <p:tags r:id="rId5"/>
              </p:custDataLst>
            </p:nvPr>
          </p:nvSpPr>
          <p:spPr>
            <a:xfrm>
              <a:off x="720" y="720"/>
              <a:ext cx="1050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图形 11"/>
            <p:cNvSpPr/>
            <p:nvPr>
              <p:custDataLst>
                <p:tags r:id="rId6"/>
              </p:custDataLst>
            </p:nvPr>
          </p:nvSpPr>
          <p:spPr>
            <a:xfrm rot="16200000">
              <a:off x="720" y="9030"/>
              <a:ext cx="1050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680" y="720"/>
              <a:ext cx="15840" cy="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>
              <a:off x="1680" y="9840"/>
              <a:ext cx="15840" cy="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720" y="1560"/>
              <a:ext cx="0" cy="784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0" name="图形 11"/>
            <p:cNvSpPr/>
            <p:nvPr>
              <p:custDataLst>
                <p:tags r:id="rId10"/>
              </p:custDataLst>
            </p:nvPr>
          </p:nvSpPr>
          <p:spPr>
            <a:xfrm rot="5400000">
              <a:off x="17430" y="720"/>
              <a:ext cx="1050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图形 11"/>
            <p:cNvSpPr/>
            <p:nvPr>
              <p:custDataLst>
                <p:tags r:id="rId11"/>
              </p:custDataLst>
            </p:nvPr>
          </p:nvSpPr>
          <p:spPr>
            <a:xfrm rot="10800000">
              <a:off x="17430" y="9030"/>
              <a:ext cx="1050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>
              <p:custDataLst>
                <p:tags r:id="rId12"/>
              </p:custDataLst>
            </p:nvPr>
          </p:nvCxnSpPr>
          <p:spPr>
            <a:xfrm>
              <a:off x="18480" y="1560"/>
              <a:ext cx="0" cy="784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3" name="图形 11"/>
            <p:cNvSpPr/>
            <p:nvPr>
              <p:custDataLst>
                <p:tags r:id="rId13"/>
              </p:custDataLst>
            </p:nvPr>
          </p:nvSpPr>
          <p:spPr>
            <a:xfrm>
              <a:off x="960" y="960"/>
              <a:ext cx="840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图形 11"/>
            <p:cNvSpPr/>
            <p:nvPr>
              <p:custDataLst>
                <p:tags r:id="rId14"/>
              </p:custDataLst>
            </p:nvPr>
          </p:nvSpPr>
          <p:spPr>
            <a:xfrm rot="16200000">
              <a:off x="960" y="9000"/>
              <a:ext cx="840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>
              <p:custDataLst>
                <p:tags r:id="rId15"/>
              </p:custDataLst>
            </p:nvPr>
          </p:nvCxnSpPr>
          <p:spPr>
            <a:xfrm>
              <a:off x="1680" y="960"/>
              <a:ext cx="15840" cy="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6" name="直接连接符 15"/>
            <p:cNvCxnSpPr/>
            <p:nvPr>
              <p:custDataLst>
                <p:tags r:id="rId16"/>
              </p:custDataLst>
            </p:nvPr>
          </p:nvCxnSpPr>
          <p:spPr>
            <a:xfrm>
              <a:off x="1680" y="10080"/>
              <a:ext cx="15840" cy="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7" name="直接连接符 16"/>
            <p:cNvCxnSpPr/>
            <p:nvPr>
              <p:custDataLst>
                <p:tags r:id="rId17"/>
              </p:custDataLst>
            </p:nvPr>
          </p:nvCxnSpPr>
          <p:spPr>
            <a:xfrm>
              <a:off x="960" y="1784"/>
              <a:ext cx="0" cy="744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18" name="图形 11"/>
            <p:cNvSpPr/>
            <p:nvPr>
              <p:custDataLst>
                <p:tags r:id="rId18"/>
              </p:custDataLst>
            </p:nvPr>
          </p:nvSpPr>
          <p:spPr>
            <a:xfrm rot="5400000">
              <a:off x="17400" y="960"/>
              <a:ext cx="840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图形 11"/>
            <p:cNvSpPr/>
            <p:nvPr>
              <p:custDataLst>
                <p:tags r:id="rId19"/>
              </p:custDataLst>
            </p:nvPr>
          </p:nvSpPr>
          <p:spPr>
            <a:xfrm rot="10800000">
              <a:off x="17400" y="9000"/>
              <a:ext cx="840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20"/>
              </p:custDataLst>
            </p:nvPr>
          </p:nvCxnSpPr>
          <p:spPr>
            <a:xfrm>
              <a:off x="18240" y="1680"/>
              <a:ext cx="0" cy="7440"/>
            </a:xfrm>
            <a:prstGeom prst="line">
              <a:avLst/>
            </a:pr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2130" y="682625"/>
            <a:ext cx="6955790" cy="4781550"/>
            <a:chOff x="4122" y="1634"/>
            <a:chExt cx="10954" cy="7530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4876" y="2230"/>
              <a:ext cx="10201" cy="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165100" dir="2700000" algn="tl" rotWithShape="0">
                <a:schemeClr val="tx1">
                  <a:lumMod val="95000"/>
                  <a:lumOff val="5000"/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6"/>
              </p:custDataLst>
            </p:nvPr>
          </p:nvSpPr>
          <p:spPr>
            <a:xfrm>
              <a:off x="4122" y="1634"/>
              <a:ext cx="9934" cy="6775"/>
            </a:xfrm>
            <a:prstGeom prst="rect">
              <a:avLst/>
            </a:prstGeom>
            <a:noFill/>
            <a:ln w="38100">
              <a:solidFill>
                <a:schemeClr val="accent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E:\资源\图片汇总(1)\复杂背景\浅色\山脉（欧美 风景）\Snow-covered Mountain.jpgSnow-covered Mountain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/>
            <a:srcRect t="-440" b="-440"/>
            <a:stretch>
              <a:fillRect/>
            </a:stretch>
          </p:blipFill>
          <p:spPr>
            <a:xfrm>
              <a:off x="4479" y="2012"/>
              <a:ext cx="10163" cy="6775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effectLst>
              <a:outerShdw blurRad="266700" dist="76200" dir="2700000" algn="tl" rotWithShape="0">
                <a:prstClr val="black">
                  <a:alpha val="19000"/>
                </a:prstClr>
              </a:outerShdw>
            </a:effectLst>
          </p:spPr>
        </p:pic>
      </p:grp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007350" y="1866900"/>
            <a:ext cx="3634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宋体" panose="02010600030101010101" pitchFamily="2" charset="-122"/>
              </a:rPr>
              <a:t>注重基础知识，构建知识体系仍是重点！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007350" y="3761105"/>
            <a:ext cx="383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宋体" panose="02010600030101010101" pitchFamily="2" charset="-122"/>
              </a:rPr>
              <a:t>在掌握基础知识的基础上，注意数学思想和数学方法的应用！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871595" y="5673725"/>
            <a:ext cx="283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</a:rPr>
              <a:t>摘自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2019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</a:rPr>
              <a:t>年考纲解读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ight Triangle 1"/>
          <p:cNvSpPr/>
          <p:nvPr>
            <p:custDataLst>
              <p:tags r:id="rId2"/>
            </p:custDataLst>
          </p:nvPr>
        </p:nvSpPr>
        <p:spPr>
          <a:xfrm>
            <a:off x="5156202" y="4160896"/>
            <a:ext cx="7035797" cy="2697102"/>
          </a:xfrm>
          <a:custGeom>
            <a:avLst/>
            <a:gdLst>
              <a:gd name="connsiteX0" fmla="*/ 7035796 w 7035797"/>
              <a:gd name="connsiteY0" fmla="*/ 0 h 2697102"/>
              <a:gd name="connsiteX1" fmla="*/ 7035797 w 7035797"/>
              <a:gd name="connsiteY1" fmla="*/ 2697101 h 2697102"/>
              <a:gd name="connsiteX2" fmla="*/ 0 w 7035797"/>
              <a:gd name="connsiteY2" fmla="*/ 2697102 h 269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5797" h="2697102">
                <a:moveTo>
                  <a:pt x="7035796" y="0"/>
                </a:moveTo>
                <a:lnTo>
                  <a:pt x="7035797" y="2697101"/>
                </a:lnTo>
                <a:lnTo>
                  <a:pt x="0" y="2697102"/>
                </a:lnTo>
                <a:close/>
              </a:path>
            </a:pathLst>
          </a:cu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ight Triangle 18"/>
          <p:cNvSpPr/>
          <p:nvPr>
            <p:custDataLst>
              <p:tags r:id="rId3"/>
            </p:custDataLst>
          </p:nvPr>
        </p:nvSpPr>
        <p:spPr>
          <a:xfrm>
            <a:off x="26" y="8"/>
            <a:ext cx="7035793" cy="2697104"/>
          </a:xfrm>
          <a:custGeom>
            <a:avLst/>
            <a:gdLst>
              <a:gd name="connsiteX0" fmla="*/ 0 w 7035793"/>
              <a:gd name="connsiteY0" fmla="*/ 0 h 2697104"/>
              <a:gd name="connsiteX1" fmla="*/ 7035793 w 7035793"/>
              <a:gd name="connsiteY1" fmla="*/ 1 h 2697104"/>
              <a:gd name="connsiteX2" fmla="*/ 1 w 7035793"/>
              <a:gd name="connsiteY2" fmla="*/ 2697104 h 269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5793" h="2697104">
                <a:moveTo>
                  <a:pt x="0" y="0"/>
                </a:moveTo>
                <a:lnTo>
                  <a:pt x="7035793" y="1"/>
                </a:lnTo>
                <a:lnTo>
                  <a:pt x="1" y="2697104"/>
                </a:lnTo>
                <a:close/>
              </a:path>
            </a:pathLst>
          </a:cu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57204" y="6367871"/>
            <a:ext cx="11226890" cy="1053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57200" y="457200"/>
            <a:ext cx="11226890" cy="1988820"/>
          </a:xfrm>
          <a:prstGeom prst="rect">
            <a:avLst/>
          </a:prstGeom>
          <a:solidFill>
            <a:schemeClr val="lt2"/>
          </a:solidFill>
          <a:ln w="1905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57204" y="2438420"/>
            <a:ext cx="11226890" cy="3784630"/>
          </a:xfrm>
          <a:prstGeom prst="rect">
            <a:avLst/>
          </a:prstGeom>
          <a:solidFill>
            <a:schemeClr val="dk2"/>
          </a:solidFill>
          <a:ln w="1905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219210" y="762006"/>
            <a:ext cx="9753676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16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写在最后的话：</a:t>
            </a:r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5004280" y="2986548"/>
            <a:ext cx="2183440" cy="271768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5" name="任意多边形: 形状 34"/>
          <p:cNvSpPr/>
          <p:nvPr>
            <p:custDataLst>
              <p:tags r:id="rId9"/>
            </p:custDataLst>
          </p:nvPr>
        </p:nvSpPr>
        <p:spPr>
          <a:xfrm>
            <a:off x="6339563" y="2983230"/>
            <a:ext cx="848157" cy="487790"/>
          </a:xfrm>
          <a:custGeom>
            <a:avLst/>
            <a:gdLst>
              <a:gd name="connsiteX0" fmla="*/ 439454 w 1750979"/>
              <a:gd name="connsiteY0" fmla="*/ 0 h 797668"/>
              <a:gd name="connsiteX1" fmla="*/ 1750979 w 1750979"/>
              <a:gd name="connsiteY1" fmla="*/ 0 h 797668"/>
              <a:gd name="connsiteX2" fmla="*/ 1750979 w 1750979"/>
              <a:gd name="connsiteY2" fmla="*/ 797668 h 797668"/>
              <a:gd name="connsiteX3" fmla="*/ 439454 w 1750979"/>
              <a:gd name="connsiteY3" fmla="*/ 797668 h 797668"/>
              <a:gd name="connsiteX4" fmla="*/ 0 w 1750979"/>
              <a:gd name="connsiteY4" fmla="*/ 398834 h 797668"/>
              <a:gd name="connsiteX5" fmla="*/ 439454 w 1750979"/>
              <a:gd name="connsiteY5" fmla="*/ 0 h 79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979" h="797668">
                <a:moveTo>
                  <a:pt x="439454" y="0"/>
                </a:moveTo>
                <a:lnTo>
                  <a:pt x="1750979" y="0"/>
                </a:lnTo>
                <a:lnTo>
                  <a:pt x="1750979" y="797668"/>
                </a:lnTo>
                <a:lnTo>
                  <a:pt x="439454" y="797668"/>
                </a:lnTo>
                <a:cubicBezTo>
                  <a:pt x="196660" y="797668"/>
                  <a:pt x="0" y="619070"/>
                  <a:pt x="0" y="398834"/>
                </a:cubicBezTo>
                <a:cubicBezTo>
                  <a:pt x="0" y="178598"/>
                  <a:pt x="196660" y="0"/>
                  <a:pt x="4394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文本框 10"/>
          <p:cNvSpPr txBox="1"/>
          <p:nvPr>
            <p:custDataLst>
              <p:tags r:id="rId10"/>
            </p:custDataLst>
          </p:nvPr>
        </p:nvSpPr>
        <p:spPr>
          <a:xfrm>
            <a:off x="5160240" y="3464383"/>
            <a:ext cx="1862228" cy="215490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8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刷题有一定合理性，但在刷题过程中要重视质量，明白自己为什么要刷题，刷什么类型的题，通过刷题找到不足，做到刷有所得，而不是盲目刷题。</a:t>
            </a:r>
          </a:p>
        </p:txBody>
      </p:sp>
      <p:sp>
        <p:nvSpPr>
          <p:cNvPr id="39" name="标题 5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429821" y="2986548"/>
            <a:ext cx="741971" cy="48779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en-US" altLang="zh-CN" sz="2600" b="1" spc="180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45" name="矩形 44"/>
          <p:cNvSpPr/>
          <p:nvPr>
            <p:custDataLst>
              <p:tags r:id="rId12"/>
            </p:custDataLst>
          </p:nvPr>
        </p:nvSpPr>
        <p:spPr>
          <a:xfrm>
            <a:off x="8025922" y="2986548"/>
            <a:ext cx="2183440" cy="271768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7" name="任意多边形: 形状 46"/>
          <p:cNvSpPr/>
          <p:nvPr>
            <p:custDataLst>
              <p:tags r:id="rId13"/>
            </p:custDataLst>
          </p:nvPr>
        </p:nvSpPr>
        <p:spPr>
          <a:xfrm>
            <a:off x="9361204" y="2983230"/>
            <a:ext cx="848157" cy="487790"/>
          </a:xfrm>
          <a:custGeom>
            <a:avLst/>
            <a:gdLst>
              <a:gd name="connsiteX0" fmla="*/ 439454 w 1750979"/>
              <a:gd name="connsiteY0" fmla="*/ 0 h 797668"/>
              <a:gd name="connsiteX1" fmla="*/ 1750979 w 1750979"/>
              <a:gd name="connsiteY1" fmla="*/ 0 h 797668"/>
              <a:gd name="connsiteX2" fmla="*/ 1750979 w 1750979"/>
              <a:gd name="connsiteY2" fmla="*/ 797668 h 797668"/>
              <a:gd name="connsiteX3" fmla="*/ 439454 w 1750979"/>
              <a:gd name="connsiteY3" fmla="*/ 797668 h 797668"/>
              <a:gd name="connsiteX4" fmla="*/ 0 w 1750979"/>
              <a:gd name="connsiteY4" fmla="*/ 398834 h 797668"/>
              <a:gd name="connsiteX5" fmla="*/ 439454 w 1750979"/>
              <a:gd name="connsiteY5" fmla="*/ 0 h 79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979" h="797668">
                <a:moveTo>
                  <a:pt x="439454" y="0"/>
                </a:moveTo>
                <a:lnTo>
                  <a:pt x="1750979" y="0"/>
                </a:lnTo>
                <a:lnTo>
                  <a:pt x="1750979" y="797668"/>
                </a:lnTo>
                <a:lnTo>
                  <a:pt x="439454" y="797668"/>
                </a:lnTo>
                <a:cubicBezTo>
                  <a:pt x="196660" y="797668"/>
                  <a:pt x="0" y="619070"/>
                  <a:pt x="0" y="398834"/>
                </a:cubicBezTo>
                <a:cubicBezTo>
                  <a:pt x="0" y="178598"/>
                  <a:pt x="196660" y="0"/>
                  <a:pt x="4394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10"/>
          <p:cNvSpPr txBox="1"/>
          <p:nvPr>
            <p:custDataLst>
              <p:tags r:id="rId14"/>
            </p:custDataLst>
          </p:nvPr>
        </p:nvSpPr>
        <p:spPr>
          <a:xfrm>
            <a:off x="8181882" y="3464383"/>
            <a:ext cx="1862228" cy="215490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8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注意对错题的积累反思，反思错题中是知识点的遗漏还是数学思维的欠缺。发现之后及时补漏。</a:t>
            </a:r>
          </a:p>
        </p:txBody>
      </p:sp>
      <p:sp>
        <p:nvSpPr>
          <p:cNvPr id="51" name="标题 5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451462" y="2986548"/>
            <a:ext cx="741971" cy="48779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en-US" altLang="zh-CN" sz="2600" b="1" spc="180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63" name="矩形 62"/>
          <p:cNvSpPr/>
          <p:nvPr>
            <p:custDataLst>
              <p:tags r:id="rId16"/>
            </p:custDataLst>
          </p:nvPr>
        </p:nvSpPr>
        <p:spPr>
          <a:xfrm>
            <a:off x="1982639" y="2986548"/>
            <a:ext cx="2183440" cy="271768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任意多边形: 形状 63"/>
          <p:cNvSpPr/>
          <p:nvPr>
            <p:custDataLst>
              <p:tags r:id="rId17"/>
            </p:custDataLst>
          </p:nvPr>
        </p:nvSpPr>
        <p:spPr>
          <a:xfrm>
            <a:off x="3317922" y="2983230"/>
            <a:ext cx="848157" cy="487790"/>
          </a:xfrm>
          <a:custGeom>
            <a:avLst/>
            <a:gdLst>
              <a:gd name="connsiteX0" fmla="*/ 439454 w 1750979"/>
              <a:gd name="connsiteY0" fmla="*/ 0 h 797668"/>
              <a:gd name="connsiteX1" fmla="*/ 1750979 w 1750979"/>
              <a:gd name="connsiteY1" fmla="*/ 0 h 797668"/>
              <a:gd name="connsiteX2" fmla="*/ 1750979 w 1750979"/>
              <a:gd name="connsiteY2" fmla="*/ 797668 h 797668"/>
              <a:gd name="connsiteX3" fmla="*/ 439454 w 1750979"/>
              <a:gd name="connsiteY3" fmla="*/ 797668 h 797668"/>
              <a:gd name="connsiteX4" fmla="*/ 0 w 1750979"/>
              <a:gd name="connsiteY4" fmla="*/ 398834 h 797668"/>
              <a:gd name="connsiteX5" fmla="*/ 439454 w 1750979"/>
              <a:gd name="connsiteY5" fmla="*/ 0 h 79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0979" h="797668">
                <a:moveTo>
                  <a:pt x="439454" y="0"/>
                </a:moveTo>
                <a:lnTo>
                  <a:pt x="1750979" y="0"/>
                </a:lnTo>
                <a:lnTo>
                  <a:pt x="1750979" y="797668"/>
                </a:lnTo>
                <a:lnTo>
                  <a:pt x="439454" y="797668"/>
                </a:lnTo>
                <a:cubicBezTo>
                  <a:pt x="196660" y="797668"/>
                  <a:pt x="0" y="619070"/>
                  <a:pt x="0" y="398834"/>
                </a:cubicBezTo>
                <a:cubicBezTo>
                  <a:pt x="0" y="178598"/>
                  <a:pt x="196660" y="0"/>
                  <a:pt x="4394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5" name="文本框 10"/>
          <p:cNvSpPr txBox="1"/>
          <p:nvPr>
            <p:custDataLst>
              <p:tags r:id="rId18"/>
            </p:custDataLst>
          </p:nvPr>
        </p:nvSpPr>
        <p:spPr>
          <a:xfrm>
            <a:off x="2138599" y="3464383"/>
            <a:ext cx="1862228" cy="215490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6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基础知识不能忘，复习时应注意构建数学知识体系，在此基础上逐步培养数学思维能力。理解并熟练掌握一定的解题技巧。</a:t>
            </a:r>
          </a:p>
        </p:txBody>
      </p:sp>
      <p:sp>
        <p:nvSpPr>
          <p:cNvPr id="66" name="标题 5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3408179" y="2986548"/>
            <a:ext cx="741971" cy="48779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en-US" altLang="zh-CN" sz="2600" b="1" spc="180" dirty="0">
                <a:solidFill>
                  <a:schemeClr val="dk1"/>
                </a:solidFill>
              </a:rPr>
              <a:t>01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9" grpId="0"/>
      <p:bldP spid="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066800"/>
            <a:ext cx="12192000" cy="472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2171674" y="1292536"/>
            <a:ext cx="7848651" cy="42729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参考资料：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《高中数学七大基本思想方法讲解》    https://wenku.baidu.com/view/2e5ca41d227916888486d78f.html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2019年高考数学考试大纲(新课标)解读(河南)-PPT课件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https://wenku.baidu.com/view/d53c1d0703768e9951e79b89680203d8ce2f6af4?from=mini_app&amp;distributor=a55321532f60ddccda38a077&amp;doc_id=d53c1d0703768e9951e79b89680203d8ce2f6af4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 startAt="3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《高三数学  17-或然与必然的思想》https://wenku.baidu.com/view/dbb38189db38376baf1ffc4ffe4733687f21fc48.html</a:t>
            </a:r>
          </a:p>
          <a:p>
            <a:pPr marL="533400" lvl="1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 startAt="3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《从感性到理性、从具体到抽象        ——谈谈有限与无限思想》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https://wenku.baidu.com/view/265bb1bf7ed5360cba1aa8114431b90d6d858999.html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</a:rPr>
              <a:t>谢谢</a:t>
            </a:r>
          </a:p>
        </p:txBody>
      </p:sp>
      <p:sp>
        <p:nvSpPr>
          <p:cNvPr id="1048683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95833"/>
          </a:bodyPr>
          <a:lstStyle/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</a:rPr>
              <a:t>希望大家能举一反三，积极思考，高考考出满意的成绩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1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23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一、函数与方程思想</a:t>
            </a:r>
          </a:p>
        </p:txBody>
      </p:sp>
      <p:sp>
        <p:nvSpPr>
          <p:cNvPr id="1048624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(1)函数思想是对函数内容在更高层次上的抽象，概括与提炼，在研究方程、不等式、数列、解析几何等其他内容时，起着重要作用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</a:rPr>
              <a:t>方程思想是解决各类计算问题的基本思想，是运算能力的基础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542925"/>
            <a:ext cx="8613140" cy="7734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691005" y="3343275"/>
            <a:ext cx="7812405" cy="2865120"/>
            <a:chOff x="5208" y="4770"/>
            <a:chExt cx="8484" cy="305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" y="4770"/>
              <a:ext cx="8184" cy="126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8" y="5907"/>
              <a:ext cx="8484" cy="192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326515" y="1665605"/>
            <a:ext cx="93097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思路梳理：由于给出的是二元方程，以及</a:t>
            </a:r>
            <a:r>
              <a:rPr lang="en-US" altLang="zh-CN" dirty="0" err="1"/>
              <a:t>x,y</a:t>
            </a:r>
            <a:r>
              <a:rPr lang="zh-CN" altLang="en-US" dirty="0"/>
              <a:t>的取值范围，没有办法直接代入求算。两个变量联想到函数定义域与值域。先将方程转化为函数</a:t>
            </a:r>
            <a:r>
              <a:rPr lang="en-US" altLang="zh-CN" dirty="0"/>
              <a:t>y=a</a:t>
            </a:r>
            <a:r>
              <a:rPr lang="en-US" altLang="zh-CN" baseline="30000" dirty="0"/>
              <a:t>c</a:t>
            </a:r>
            <a:r>
              <a:rPr lang="en-US" altLang="zh-CN" dirty="0"/>
              <a:t>/x</a:t>
            </a:r>
            <a:r>
              <a:rPr lang="zh-CN" altLang="en-US" dirty="0"/>
              <a:t>，看左关于</a:t>
            </a:r>
            <a:r>
              <a:rPr lang="en-US" altLang="zh-CN" dirty="0"/>
              <a:t>x</a:t>
            </a:r>
            <a:r>
              <a:rPr lang="zh-CN" altLang="en-US" dirty="0"/>
              <a:t>的幂函数，再由幂函数的单调性和</a:t>
            </a:r>
            <a:r>
              <a:rPr lang="en-US" altLang="zh-CN" dirty="0"/>
              <a:t>x</a:t>
            </a:r>
            <a:r>
              <a:rPr lang="zh-CN" altLang="en-US" dirty="0"/>
              <a:t>的取值范围求出值域，也就是</a:t>
            </a:r>
            <a:r>
              <a:rPr lang="en-US" altLang="zh-CN" dirty="0"/>
              <a:t>y</a:t>
            </a:r>
            <a:r>
              <a:rPr lang="zh-CN" altLang="en-US" dirty="0"/>
              <a:t>的范围，再与题目中给的</a:t>
            </a:r>
            <a:r>
              <a:rPr lang="en-US" altLang="zh-CN" dirty="0"/>
              <a:t>y</a:t>
            </a:r>
            <a:r>
              <a:rPr lang="zh-CN" altLang="en-US" dirty="0"/>
              <a:t>的范围比较，注意，题目中给出的</a:t>
            </a:r>
            <a:r>
              <a:rPr lang="en-US" altLang="zh-CN" dirty="0"/>
              <a:t>y</a:t>
            </a:r>
            <a:r>
              <a:rPr lang="zh-CN" altLang="en-US" dirty="0"/>
              <a:t>的范围是充分条件，所以得出的是关于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的不等式，再用</a:t>
            </a:r>
            <a:r>
              <a:rPr lang="en-US" altLang="zh-CN" dirty="0"/>
              <a:t>a</a:t>
            </a:r>
            <a:r>
              <a:rPr lang="zh-CN" altLang="en-US" dirty="0"/>
              <a:t>将</a:t>
            </a:r>
            <a:r>
              <a:rPr lang="en-US" altLang="zh-CN" dirty="0"/>
              <a:t>c</a:t>
            </a:r>
            <a:r>
              <a:rPr lang="zh-CN" altLang="en-US" dirty="0"/>
              <a:t>表示出来，根据题中有且仅有一个常数</a:t>
            </a:r>
            <a:r>
              <a:rPr lang="en-US" altLang="zh-CN" dirty="0"/>
              <a:t>c</a:t>
            </a:r>
            <a:r>
              <a:rPr lang="zh-CN" altLang="en-US" dirty="0"/>
              <a:t>求解。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52120"/>
            <a:ext cx="8009890" cy="1202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9590" y="185801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解读：作为解三角形的典型题目之一，与数列常常二选一作为第</a:t>
            </a:r>
            <a:r>
              <a:rPr lang="en-US" altLang="zh-CN" dirty="0"/>
              <a:t>17</a:t>
            </a:r>
            <a:r>
              <a:rPr lang="zh-CN" altLang="en-US" dirty="0"/>
              <a:t>题。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70" y="2524125"/>
            <a:ext cx="4632960" cy="376428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504940" y="2398395"/>
            <a:ext cx="4617085" cy="1220470"/>
            <a:chOff x="6504940" y="2398395"/>
            <a:chExt cx="4617085" cy="1220470"/>
          </a:xfrm>
        </p:grpSpPr>
        <p:sp>
          <p:nvSpPr>
            <p:cNvPr id="6" name="文本框 5"/>
            <p:cNvSpPr txBox="1"/>
            <p:nvPr/>
          </p:nvSpPr>
          <p:spPr>
            <a:xfrm>
              <a:off x="6557645" y="2398395"/>
              <a:ext cx="45110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知识回顾：</a:t>
              </a:r>
            </a:p>
            <a:p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4940" y="2790825"/>
              <a:ext cx="4617085" cy="82804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矩形 12"/>
          <p:cNvSpPr/>
          <p:nvPr>
            <p:custDataLst>
              <p:tags r:id="rId2"/>
            </p:custDataLst>
          </p:nvPr>
        </p:nvSpPr>
        <p:spPr>
          <a:xfrm>
            <a:off x="3168257" y="2669728"/>
            <a:ext cx="851223" cy="1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微软雅黑" panose="020B0503020204020204" pitchFamily="34" charset="-122"/>
              </a:rPr>
              <a:t>2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048629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二、数形结合思想</a:t>
            </a:r>
          </a:p>
        </p:txBody>
      </p:sp>
      <p:sp>
        <p:nvSpPr>
          <p:cNvPr id="1048630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308600" y="3538855"/>
            <a:ext cx="6078220" cy="217487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(1)数学研究的对象是数量关系和空间形式，即数与形两个方面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(2)在一维空间，实数与数轴上的点建立一一对应关系</a:t>
            </a:r>
          </a:p>
          <a:p>
            <a:r>
              <a:rPr lang="zh-CN" altLang="en-US" sz="1600" dirty="0">
                <a:latin typeface="Times New Roman" panose="02020603050405020304" charset="0"/>
                <a:ea typeface="华文中宋" panose="02010600040101010101" charset="-122"/>
              </a:rPr>
              <a:t>在二维空间，实数对与坐标平面上的点建立一一对应关系</a:t>
            </a:r>
          </a:p>
        </p:txBody>
      </p:sp>
      <p:sp>
        <p:nvSpPr>
          <p:cNvPr id="2" name="灯片编号占位符 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21810" y="-2807335"/>
            <a:ext cx="1529715" cy="814133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EEC9E1-8C27-4884-AA9C-F3FF8E1BC61D}"/>
              </a:ext>
            </a:extLst>
          </p:cNvPr>
          <p:cNvGrpSpPr/>
          <p:nvPr/>
        </p:nvGrpSpPr>
        <p:grpSpPr>
          <a:xfrm>
            <a:off x="1108710" y="3151573"/>
            <a:ext cx="8952230" cy="2028757"/>
            <a:chOff x="1108710" y="3151573"/>
            <a:chExt cx="8952230" cy="2028757"/>
          </a:xfrm>
        </p:grpSpPr>
        <p:grpSp>
          <p:nvGrpSpPr>
            <p:cNvPr id="9" name="组合 8"/>
            <p:cNvGrpSpPr/>
            <p:nvPr/>
          </p:nvGrpSpPr>
          <p:grpSpPr>
            <a:xfrm>
              <a:off x="1108710" y="3427730"/>
              <a:ext cx="8952230" cy="1752600"/>
              <a:chOff x="2296" y="5769"/>
              <a:chExt cx="14098" cy="276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2296" y="5769"/>
                <a:ext cx="14099" cy="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题目分析：</a:t>
                </a:r>
              </a:p>
              <a:p>
                <a:r>
                  <a:rPr lang="zh-CN" altLang="en-US" dirty="0"/>
                  <a:t>这是函数选择题部分一种常见的题型。本题可以通过直接分段讨论</a:t>
                </a:r>
                <a:r>
                  <a:rPr lang="en-US" altLang="zh-CN" dirty="0"/>
                  <a:t>g(x)</a:t>
                </a:r>
                <a:r>
                  <a:rPr lang="zh-CN" altLang="en-US" dirty="0"/>
                  <a:t>零点得出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=-m</a:t>
                </a:r>
                <a:r>
                  <a:rPr lang="zh-CN" altLang="en-US" dirty="0"/>
                  <a:t>，</a:t>
                </a:r>
              </a:p>
              <a:p>
                <a:r>
                  <a:rPr lang="en-US" altLang="zh-CN" dirty="0"/>
                  <a:t>     -2=-m</a:t>
                </a:r>
                <a:r>
                  <a:rPr lang="zh-CN" altLang="en-US" dirty="0"/>
                  <a:t>，                                                   （</a:t>
                </a:r>
                <a:r>
                  <a:rPr lang="en-US" altLang="zh-CN" dirty="0"/>
                  <a:t>ln2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≤x&lt;ln6)</a:t>
                </a:r>
                <a:r>
                  <a:rPr lang="zh-CN" altLang="en-US" dirty="0"/>
                  <a:t>，之后可以根据</a:t>
                </a:r>
                <a:r>
                  <a:rPr lang="en-US" altLang="zh-CN" dirty="0"/>
                  <a:t>h(x)</a:t>
                </a:r>
                <a:r>
                  <a:rPr lang="zh-CN" altLang="en-US" dirty="0"/>
                  <a:t>，求导，</a:t>
                </a:r>
              </a:p>
              <a:p>
                <a:endParaRPr lang="zh-CN" altLang="en-US" dirty="0"/>
              </a:p>
              <a:p>
                <a:r>
                  <a:rPr lang="zh-CN" altLang="en-US" dirty="0"/>
                  <a:t>求单调性来算得到值域。本题中求算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3</a:t>
                </a:r>
                <a:r>
                  <a:rPr lang="zh-CN" altLang="en-US" dirty="0"/>
                  <a:t>时也可以结合</a:t>
                </a:r>
                <a:r>
                  <a:rPr lang="en-US" altLang="zh-CN" dirty="0"/>
                  <a:t>f(x)</a:t>
                </a:r>
                <a:r>
                  <a:rPr lang="zh-CN" altLang="en-US" dirty="0"/>
                  <a:t>图形，探讨</a:t>
                </a:r>
                <a:r>
                  <a:rPr lang="en-US" altLang="zh-CN" dirty="0"/>
                  <a:t>f(x)</a:t>
                </a:r>
                <a:r>
                  <a:rPr lang="zh-CN" altLang="en-US" dirty="0"/>
                  <a:t>与函数</a:t>
                </a:r>
                <a:r>
                  <a:rPr lang="en-US" altLang="zh-CN" dirty="0"/>
                  <a:t>y=-m</a:t>
                </a:r>
                <a:r>
                  <a:rPr lang="zh-CN" altLang="en-US" dirty="0"/>
                  <a:t>图像的交点来求取值范围。</a:t>
                </a: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" y="6694"/>
                <a:ext cx="5256" cy="912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8" y="6694"/>
                <a:ext cx="456" cy="324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CA4F7B-C4E4-4E95-B294-C85FD422C9D3}"/>
                </a:ext>
              </a:extLst>
            </p:cNvPr>
            <p:cNvGrpSpPr/>
            <p:nvPr/>
          </p:nvGrpSpPr>
          <p:grpSpPr>
            <a:xfrm>
              <a:off x="3540009" y="3464790"/>
              <a:ext cx="736200" cy="921240"/>
              <a:chOff x="3540009" y="3464790"/>
              <a:chExt cx="736200" cy="921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" name="墨迹 1">
                    <a:extLst>
                      <a:ext uri="{FF2B5EF4-FFF2-40B4-BE49-F238E27FC236}">
                        <a16:creationId xmlns:a16="http://schemas.microsoft.com/office/drawing/2014/main" id="{FC34CFB1-9D4E-4D1D-827F-50EDC59A6288}"/>
                      </a:ext>
                    </a:extLst>
                  </p14:cNvPr>
                  <p14:cNvContentPartPr/>
                  <p14:nvPr/>
                </p14:nvContentPartPr>
                <p14:xfrm>
                  <a:off x="3540009" y="4030350"/>
                  <a:ext cx="446040" cy="355680"/>
                </p14:xfrm>
              </p:contentPart>
            </mc:Choice>
            <mc:Fallback>
              <p:pic>
                <p:nvPicPr>
                  <p:cNvPr id="2" name="墨迹 1">
                    <a:extLst>
                      <a:ext uri="{FF2B5EF4-FFF2-40B4-BE49-F238E27FC236}">
                        <a16:creationId xmlns:a16="http://schemas.microsoft.com/office/drawing/2014/main" id="{FC34CFB1-9D4E-4D1D-827F-50EDC59A628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31369" y="4021710"/>
                    <a:ext cx="46368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5" name="墨迹 4">
                    <a:extLst>
                      <a:ext uri="{FF2B5EF4-FFF2-40B4-BE49-F238E27FC236}">
                        <a16:creationId xmlns:a16="http://schemas.microsoft.com/office/drawing/2014/main" id="{EF46777A-5644-489B-87DE-EF2E265E0BB9}"/>
                      </a:ext>
                    </a:extLst>
                  </p14:cNvPr>
                  <p14:cNvContentPartPr/>
                  <p14:nvPr/>
                </p14:nvContentPartPr>
                <p14:xfrm>
                  <a:off x="3959049" y="3464790"/>
                  <a:ext cx="277200" cy="663120"/>
                </p14:xfrm>
              </p:contentPart>
            </mc:Choice>
            <mc:Fallback>
              <p:pic>
                <p:nvPicPr>
                  <p:cNvPr id="5" name="墨迹 4">
                    <a:extLst>
                      <a:ext uri="{FF2B5EF4-FFF2-40B4-BE49-F238E27FC236}">
                        <a16:creationId xmlns:a16="http://schemas.microsoft.com/office/drawing/2014/main" id="{EF46777A-5644-489B-87DE-EF2E265E0BB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950409" y="3456150"/>
                    <a:ext cx="294840" cy="68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6" name="墨迹 5">
                    <a:extLst>
                      <a:ext uri="{FF2B5EF4-FFF2-40B4-BE49-F238E27FC236}">
                        <a16:creationId xmlns:a16="http://schemas.microsoft.com/office/drawing/2014/main" id="{EBB08E66-DB6A-479D-BD79-611533457D5A}"/>
                      </a:ext>
                    </a:extLst>
                  </p14:cNvPr>
                  <p14:cNvContentPartPr/>
                  <p14:nvPr/>
                </p14:nvContentPartPr>
                <p14:xfrm>
                  <a:off x="4207449" y="3479550"/>
                  <a:ext cx="68760" cy="91440"/>
                </p14:xfrm>
              </p:contentPart>
            </mc:Choice>
            <mc:Fallback>
              <p:pic>
                <p:nvPicPr>
                  <p:cNvPr id="6" name="墨迹 5">
                    <a:extLst>
                      <a:ext uri="{FF2B5EF4-FFF2-40B4-BE49-F238E27FC236}">
                        <a16:creationId xmlns:a16="http://schemas.microsoft.com/office/drawing/2014/main" id="{EBB08E66-DB6A-479D-BD79-611533457D5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198809" y="3470910"/>
                    <a:ext cx="8640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D3B15E8-D9E9-46E8-BF72-1F42159C85E6}"/>
                </a:ext>
              </a:extLst>
            </p:cNvPr>
            <p:cNvSpPr txBox="1"/>
            <p:nvPr/>
          </p:nvSpPr>
          <p:spPr>
            <a:xfrm>
              <a:off x="3986049" y="3151573"/>
              <a:ext cx="139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漏掉一个</a:t>
              </a:r>
              <a:r>
                <a:rPr lang="en-US" altLang="zh-CN" sz="1600" dirty="0"/>
                <a:t>-2</a:t>
              </a:r>
              <a:r>
                <a:rPr lang="zh-CN" altLang="en-US" sz="1600" dirty="0"/>
                <a:t>。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0"/>
          <p:cNvSpPr/>
          <p:nvPr>
            <p:custDataLst>
              <p:tags r:id="rId2"/>
            </p:custDataLst>
          </p:nvPr>
        </p:nvSpPr>
        <p:spPr>
          <a:xfrm>
            <a:off x="7550785" y="1050290"/>
            <a:ext cx="3550309" cy="4901157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t="-36567" b="-36567"/>
          <a:stretch>
            <a:fillRect/>
          </a:stretch>
        </p:blipFill>
        <p:spPr>
          <a:xfrm>
            <a:off x="7661886" y="1191033"/>
            <a:ext cx="3550309" cy="490115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0" h="8880">
                <a:moveTo>
                  <a:pt x="0" y="0"/>
                </a:moveTo>
                <a:lnTo>
                  <a:pt x="6240" y="0"/>
                </a:lnTo>
                <a:lnTo>
                  <a:pt x="62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pic>
      <p:sp>
        <p:nvSpPr>
          <p:cNvPr id="2" name="矩形 11"/>
          <p:cNvSpPr/>
          <p:nvPr>
            <p:custDataLst>
              <p:tags r:id="rId4"/>
            </p:custDataLst>
          </p:nvPr>
        </p:nvSpPr>
        <p:spPr>
          <a:xfrm>
            <a:off x="1130935" y="739140"/>
            <a:ext cx="5664835" cy="5679440"/>
          </a:xfrm>
          <a:custGeom>
            <a:avLst/>
            <a:gdLst>
              <a:gd name="connsiteX0" fmla="*/ 2826395 w 5664728"/>
              <a:gd name="connsiteY0" fmla="*/ 0 h 5679398"/>
              <a:gd name="connsiteX1" fmla="*/ 5664728 w 5664728"/>
              <a:gd name="connsiteY1" fmla="*/ 3043742 h 5679398"/>
              <a:gd name="connsiteX2" fmla="*/ 2838334 w 5664728"/>
              <a:gd name="connsiteY2" fmla="*/ 5679398 h 5679398"/>
              <a:gd name="connsiteX3" fmla="*/ 0 w 5664728"/>
              <a:gd name="connsiteY3" fmla="*/ 2635657 h 567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4728" h="5679398">
                <a:moveTo>
                  <a:pt x="2826395" y="0"/>
                </a:moveTo>
                <a:lnTo>
                  <a:pt x="5664728" y="3043742"/>
                </a:lnTo>
                <a:lnTo>
                  <a:pt x="2838334" y="5679398"/>
                </a:lnTo>
                <a:lnTo>
                  <a:pt x="0" y="2635657"/>
                </a:lnTo>
                <a:close/>
              </a:path>
            </a:pathLst>
          </a:cu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/>
          <a:srcRect l="-1707" r="-1707"/>
          <a:stretch>
            <a:fillRect/>
          </a:stretch>
        </p:blipFill>
        <p:spPr>
          <a:xfrm>
            <a:off x="1731645" y="1595755"/>
            <a:ext cx="4267200" cy="3810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6000">
                <a:moveTo>
                  <a:pt x="0" y="0"/>
                </a:moveTo>
                <a:lnTo>
                  <a:pt x="6720" y="0"/>
                </a:lnTo>
                <a:lnTo>
                  <a:pt x="672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  <p:sp>
        <p:nvSpPr>
          <p:cNvPr id="7" name="文本框 6"/>
          <p:cNvSpPr txBox="1"/>
          <p:nvPr/>
        </p:nvSpPr>
        <p:spPr>
          <a:xfrm>
            <a:off x="528320" y="400685"/>
            <a:ext cx="227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解题步骤：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7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5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5_1"/>
  <p:tag name="KSO_WM_FULL_TEXT_BEAUTIFY_COPY_ID" val="104860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6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6_1"/>
  <p:tag name="KSO_WM_FULL_TEXT_BEAUTIFY_COPY_ID" val="104860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7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7_1"/>
  <p:tag name="KSO_WM_FULL_TEXT_BEAUTIFY_COPY_ID" val="104861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4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4_1"/>
  <p:tag name="KSO_WM_FULL_TEXT_BEAUTIFY_COPY_ID" val="10486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4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4_1"/>
  <p:tag name="KSO_WM_FULL_TEXT_BEAUTIFY_COPY_ID" val="10486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9616"/>
  <p:tag name="KSO_WM_SLIDE_ID" val="diagram20189616_1"/>
  <p:tag name="KSO_WM_SLIDE_TYPE" val="text"/>
  <p:tag name="KSO_WM_SLIDE_SUBTYPE" val="picTxt"/>
  <p:tag name="KSO_WM_SLIDE_ITEM_CNT" val="0"/>
  <p:tag name="KSO_WM_SLIDE_INDEX" val="1"/>
  <p:tag name="KSO_WM_SLIDE_SIZE" val="547*376"/>
  <p:tag name="KSO_WM_SLIDE_POSITION" val="206*81"/>
  <p:tag name="KSO_WM_TAG_VERSION" val="1.0"/>
  <p:tag name="KSO_WM_SLIDE_LAYOUT" val="d"/>
  <p:tag name="KSO_WM_SLIDE_LAYOUT_CNT" val="1"/>
  <p:tag name="KSO_WM_TEMPLATE_SUBCATEGORY" val="0"/>
  <p:tag name="KSO_WM_TEMPLATE_MASTER_TYPE" val="0"/>
  <p:tag name="KSO_WM_TEMPLATE_COLOR_TYPE" val="1"/>
  <p:tag name="KSO_WM_FULL_TEXT_BEAUTIFY_COPY_ID" val="15099540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TYPE" val="i"/>
  <p:tag name="KSO_WM_UNIT_INDEX" val="2"/>
  <p:tag name="KSO_WM_UNIT_ID" val="diagram20189616_1*i*2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FULL_TEXT_BEAUTIFY_COPY_ID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89616_1*i*1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FULL_TEXT_BEAUTIFY_COPY_ID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94*1791"/>
  <p:tag name="KSO_WM_UNIT_HIGHLIGHT" val="0"/>
  <p:tag name="KSO_WM_UNIT_COMPATIBLE" val="0"/>
  <p:tag name="KSO_WM_UNIT_TYPE" val="d"/>
  <p:tag name="KSO_WM_UNIT_INDEX" val="1"/>
  <p:tag name="KSO_WM_UNIT_ID" val="diagram20189616_1*d*1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PLACING_PICTURE_INFO" val="{&quot;code&quot;:&quot;[1]&quot;,&quot;full_picture&quot;:false,&quot;last_crop_picture&quot;:&quot;[1]&quot;,&quot;scheme&quot;:&quot;1-1&quot;,&quot;spacing&quot;:5}"/>
  <p:tag name="KSO_WM_UNIT_PLACING_PICTURE" val="102540.864"/>
  <p:tag name="KSO_WM_UNIT_DIAGRAM_ISNUMVISUAL" val="0"/>
  <p:tag name="KSO_WM_UNIT_DIAGRAM_ISREFERUNIT" val="0"/>
  <p:tag name="KSO_WM_UNIT_SUPPORT_UNIT_TYPE" val="[&quot;d&quot;]"/>
  <p:tag name="KSO_WM_UNIT_PICTURE_CLIP_FLAG" val="0"/>
  <p:tag name="KSO_WM_FULL_TEXT_BEAUTIFY_COPY_ID" val="3"/>
  <p:tag name="KSO_WM_UNIT_PLACING_PICTURE_USER_VIEWPORT" val="{&quot;height&quot;:6775,&quot;width&quot;:10163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0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2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2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864"/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FULL_TEXT_BEAUTIFY_COPY_ID" val="15099540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86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0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2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686"/>
  <p:tag name="KSO_WM_SLIDE_ID" val="diagram2021268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"/>
  <p:tag name="KSO_WM_SLIDE_LAYOUT_CNT" val="2"/>
  <p:tag name="KSO_WM_SLIDE_TYPE" val="text"/>
  <p:tag name="KSO_WM_SLIDE_SUBTYPE" val="picTxt"/>
  <p:tag name="KSO_WM_SLIDE_SIZE" val="758*457"/>
  <p:tag name="KSO_WM_SLIDE_POSITION" val="108*35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53b747e3ea6e293b2f5"/>
  <p:tag name="KSO_WM_CHIP_FILLPROP" val="[[{&quot;text_align&quot;:&quot;cm&quot;,&quot;text_direction&quot;:&quot;horizontal&quot;,&quot;support_big_font&quot;:false,&quot;fill_id&quot;:&quot;f2f1bb3e6f584915944264a624f7af39&quot;,&quot;fill_align&quot;:&quot;cm&quot;,&quot;chip_types&quot;:[&quot;picture&quot;]},{&quot;text_align&quot;:&quot;cm&quot;,&quot;text_direction&quot;:&quot;horizontal&quot;,&quot;support_big_font&quot;:false,&quot;fill_id&quot;:&quot;0b31a2b82b7c44e9a15c226434044915&quot;,&quot;fill_align&quot;:&quot;cm&quot;,&quot;chip_types&quot;:[&quot;picture&quot;]}]]"/>
  <p:tag name="KSO_WM_CHIP_DECFILLPROP" val="[]"/>
  <p:tag name="KSO_WM_SLIDE_CAN_ADD_NAVIGATION" val="1"/>
  <p:tag name="KSO_WM_CHIP_GROUPID" val="5f71a53b747e3ea6e293b2f4"/>
  <p:tag name="KSO_WM_SLIDE_BK_DARK_LIGHT" val="2"/>
  <p:tag name="KSO_WM_SLIDE_BACKGROUND_TYPE" val="general"/>
  <p:tag name="KSO_WM_SLIDE_SUPPORT_FEATURE_TYPE" val="0"/>
  <p:tag name="KSO_WM_TEMPLATE_ASSEMBLE_XID" val="5fd0def51fa9d42129dd9321"/>
  <p:tag name="KSO_WM_TEMPLATE_ASSEMBLE_GROUPID" val="5fd0def51fa9d42129dd93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1-23T16:13:34&quot;,&quot;maxSize&quot;:{&quot;size1&quot;:51.200000000000003},&quot;minSize&quot;:{&quot;size1&quot;:51.200000000000003},&quot;normalSize&quot;:{&quot;size1&quot;:51.200000000000003},&quot;subLayout&quot;:[{&quot;id&quot;:&quot;2021-01-23T16:13:34&quot;,&quot;margin&quot;:{&quot;bottom&quot;:1.6929999589920044,&quot;left&quot;:3.3870000839233398,&quot;right&quot;:1.2699999809265137,&quot;top&quot;:1.6929999589920044},&quot;type&quot;:0},{&quot;id&quot;:&quot;2021-01-23T16:13:34&quot;,&quot;margin&quot;:{&quot;bottom&quot;:4.2329998016357422,&quot;left&quot;:0.84700000286102295,&quot;right&quot;:2.5399999618530273,&quot;top&quot;:2.9630000591278076},&quot;type&quot;:0}],&quot;type&quot;:0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86_1*i*1"/>
  <p:tag name="KSO_WM_TEMPLATE_CATEGORY" val="diagram"/>
  <p:tag name="KSO_WM_TEMPLATE_INDEX" val="20212686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9442204ab84441e96f3338ba3f26595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1},&quot;ReferentInfo&quot;:{&quot;Id&quot;:&quot;26f351511c5741b8b881f4368b878162&quot;,&quot;X&quot;:{&quot;Pos&quot;:1},&quot;Y&quot;:{&quot;Pos&quot;:1}},&quot;whChangeMode&quot;:0}"/>
  <p:tag name="KSO_WM_CHIP_GROUPID" val="5f71a53b747e3ea6e293b2f4"/>
  <p:tag name="KSO_WM_CHIP_XID" val="5f71a53b747e3ea6e293b2f5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340"/>
  <p:tag name="KSO_WM_TEMPLATE_ASSEMBLE_XID" val="5fd0def51fa9d42129dd9321"/>
  <p:tag name="KSO_WM_TEMPLATE_ASSEMBLE_GROUPID" val="5fd0def51fa9d42129dd932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1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686_1*d*1"/>
  <p:tag name="KSO_WM_TEMPLATE_CATEGORY" val="diagram"/>
  <p:tag name="KSO_WM_TEMPLATE_INDEX" val="2021268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6f351511c5741b8b881f4368b87816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938c016b9754d7281ece4997aab0595"/>
  <p:tag name="KSO_WM_UNIT_PLACING_PICTURE" val="1938c016b9754d7281ece4997aab0595"/>
  <p:tag name="KSO_WM_TEMPLATE_ASSEMBLE_XID" val="5fd0def51fa9d42129dd9321"/>
  <p:tag name="KSO_WM_TEMPLATE_ASSEMBLE_GROUPID" val="5fd0def51fa9d42129dd932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c46c5e83d3f4516ad2cb1a314b2322b"/>
  <p:tag name="KSO_WM_CHIP_GROUPID" val="5f71a53b747e3ea6e293b2f4"/>
  <p:tag name="KSO_WM_CHIP_XID" val="5f71a53b747e3ea6e293b2f5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686"/>
  <p:tag name="KSO_WM_UNIT_ID" val="diagram20212686_1**"/>
  <p:tag name="KSO_WM_UNIT_VALUE" val="504"/>
  <p:tag name="KSO_WM_TEMPLATE_ASSEMBLE_XID" val="5fd0def51fa9d42129dd9321"/>
  <p:tag name="KSO_WM_TEMPLATE_ASSEMBLE_GROUPID" val="5fd0def51fa9d42129dd932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58*11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686_1*d*2"/>
  <p:tag name="KSO_WM_TEMPLATE_CATEGORY" val="diagram"/>
  <p:tag name="KSO_WM_TEMPLATE_INDEX" val="2021268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55f0c0f7ad44563b2c95ef0c9a6e77c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2bdf193a1b44266938d2e93f4273f3b"/>
  <p:tag name="KSO_WM_UNIT_PLACING_PICTURE" val="92bdf193a1b44266938d2e93f4273f3b"/>
  <p:tag name="KSO_WM_TEMPLATE_ASSEMBLE_XID" val="5fd0def51fa9d42129dd9321"/>
  <p:tag name="KSO_WM_TEMPLATE_ASSEMBLE_GROUPID" val="5fd0def51fa9d42129dd9321"/>
  <p:tag name="KSO_WM_UNIT_PICTURE_CLIP_FLAG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95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2-09T21:01:30&quot;,&quot;maxSize&quot;:{&quot;size1&quot;:56.199971307794719},&quot;minSize&quot;:{&quot;size1&quot;:41.199971307794719},&quot;normalSize&quot;:{&quot;size1&quot;:54.737471307794713},&quot;subLayout&quot;:[{&quot;id&quot;:&quot;2020-12-09T21:01:30&quot;,&quot;margin&quot;:{&quot;bottom&quot;:1.6929999589920044,&quot;left&quot;:1.6929999589920044,&quot;right&quot;:0,&quot;top&quot;:1.6929999589920044},&quot;type&quot;:0},{&quot;id&quot;:&quot;2020-12-09T21:01:30&quot;,&quot;margin&quot;:{&quot;bottom&quot;:1.6929999589920044,&quot;left&quot;:0.84700000286102295,&quot;right&quot;:1.6929999589920044,&quot;top&quot;:1.6929999589920044},&quot;type&quot;:0}],&quot;type&quot;:0}"/>
  <p:tag name="KSO_WM_SLIDE_BACKGROUND" val="[&quot;general&quot;,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6efcfd605d5daf04fe5f90"/>
  <p:tag name="KSO_WM_SLIDE_CAN_ADD_NAVIGATION" val="1"/>
  <p:tag name="KSO_WM_SLIDE_ID" val="diagram2021295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252"/>
  <p:tag name="KSO_WM_SLIDE_POSITION" val="48*144"/>
  <p:tag name="KSO_WM_TAG_VERSION" val="1.0"/>
  <p:tag name="KSO_WM_SLIDE_LAYOUT" val="d_f"/>
  <p:tag name="KSO_WM_SLIDE_LAYOUT_CNT" val="1_1"/>
  <p:tag name="KSO_WM_CHIP_FILLPROP" val="[[{&quot;fill_id&quot;:&quot;23db982ffde44f6db26a00ed44c2df51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]},{&quot;fill_id&quot;:&quot;13bacbe80d794db69fe6229590c25ce6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]}],[{&quot;fill_id&quot;:&quot;23db982ffde44f6db26a00ed44c2df51&quot;,&quot;fill_align&quot;:&quot;rm&quot;,&quot;text_align&quot;:&quot;lm&quot;,&quot;text_direction&quot;:&quot;horizontal&quot;,&quot;chip_types&quot;:[&quot;text&quot;]},{&quot;fill_id&quot;:&quot;13bacbe80d794db69fe6229590c25ce6&quot;,&quot;fill_align&quot;:&quot;lm&quot;,&quot;text_align&quot;:&quot;lm&quot;,&quot;text_direction&quot;:&quot;horizontal&quot;,&quot;chip_types&quot;:[&quot;text&quot;]}]]"/>
  <p:tag name="KSO_WM_CHIP_GROUPID" val="5e6efcfd605d5daf04fe5f8f"/>
  <p:tag name="KSO_WM_SLIDE_BK_DARK_LIGHT" val="2"/>
  <p:tag name="KSO_WM_SLIDE_BACKGROUND_TYPE" val="frame"/>
  <p:tag name="KSO_WM_SLIDE_SUPPORT_FEATURE_TYPE" val="1"/>
  <p:tag name="KSO_WM_TEMPLATE_ASSEMBLE_XID" val="5fd0caa91fa9d42129dd75e1"/>
  <p:tag name="KSO_WM_TEMPLATE_ASSEMBLE_GROUPID" val="5fd0caa91fa9d42129dd75e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95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959"/>
  <p:tag name="KSO_WM_UNIT_VALUE" val="1150"/>
  <p:tag name="KSO_WM_TEMPLATE_ASSEMBLE_XID" val="5fd0caa91fa9d42129dd75e1"/>
  <p:tag name="KSO_WM_TEMPLATE_ASSEMBLE_GROUPID" val="5fd0caa91fa9d42129dd75e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8*148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959_1*d*1"/>
  <p:tag name="KSO_WM_TEMPLATE_CATEGORY" val="diagram"/>
  <p:tag name="KSO_WM_TEMPLATE_INDEX" val="2021295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6c5dbd8fe9840d19cb69dd035c45d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93d3aae51b46509069951ac0599acc"/>
  <p:tag name="KSO_WM_UNIT_PLACING_PICTURE" val="b893d3aae51b46509069951ac0599acc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d0caa91fa9d42129dd75e1"/>
  <p:tag name="KSO_WM_TEMPLATE_ASSEMBLE_GROUPID" val="5fd0caa91fa9d42129dd75e1"/>
  <p:tag name="KSO_WM_UNIT_PICTURE_CLIP_FLAG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959_1*f*1"/>
  <p:tag name="KSO_WM_TEMPLATE_CATEGORY" val="diagram"/>
  <p:tag name="KSO_WM_TEMPLATE_INDEX" val="202129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30"/>
  <p:tag name="KSO_WM_UNIT_SHOW_EDIT_AREA_INDICATION" val="1"/>
  <p:tag name="KSO_WM_CHIP_GROUPID" val="5e6b05596848fb12bee65ac8"/>
  <p:tag name="KSO_WM_CHIP_XID" val="5e6b05596848fb12bee65aca"/>
  <p:tag name="KSO_WM_UNIT_DEC_AREA_ID" val="a4fe630e140943f7851df8a4fd96255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0da934ce6804866a9eb883b56a89811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5fd0caa91fa9d42129dd75e1"/>
  <p:tag name="KSO_WM_TEMPLATE_ASSEMBLE_GROUPID" val="5fd0caa91fa9d42129dd75e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554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.44444444799999999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36&quot;,&quot;maxSize&quot;:{&quot;size1&quot;:26.699999999999999},&quot;minSize&quot;:{&quot;size1&quot;:20},&quot;normalSize&quot;:{&quot;size1&quot;:20},&quot;subLayout&quot;:[{&quot;id&quot;:&quot;2020-12-09T22:09:36&quot;,&quot;margin&quot;:{&quot;bottom&quot;:0,&quot;left&quot;:1.6929999589920044,&quot;right&quot;:1.6929999589920044,&quot;top&quot;:1.6929999589920044},&quot;type&quot;:0},{&quot;id&quot;:&quot;2020-12-09T22:09:36&quot;,&quot;margin&quot;:{&quot;bottom&quot;:2.5399999618530273,&quot;left&quot;:2.5399999618530273,&quot;right&quot;:2.5399999618530273,&quot;top&quot;:2.1170001029968262},&quot;type&quot;:0}],&quot;type&quot;:0}"/>
  <p:tag name="KSO_WM_SLIDE_BACKGROUND" val="[&quot;bottomTop&quot;,&quot;general&quot;]"/>
  <p:tag name="KSO_WM_SLIDE_RATIO" val="1.777778"/>
  <p:tag name="KSO_WM_SLIDE_ID" val="diagram202125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SLIDE_LAYOUT" val="a_d"/>
  <p:tag name="KSO_WM_SLIDE_LAYOUT_CNT" val="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CHIP_GROUPID" val="5eda18a25860357932c55e72"/>
  <p:tag name="KSO_WM_CHIP_XID" val="5eda18ef5860357932c55e83"/>
  <p:tag name="KSO_WM_CHIP_DECFILLPROP" val="[]"/>
  <p:tag name="KSO_WM_SLIDE_BK_DARK_LIGHT" val="2"/>
  <p:tag name="KSO_WM_SLIDE_BACKGROUND_TYPE" val="bottomTop"/>
  <p:tag name="KSO_WM_SLIDE_SUPPORT_FEATURE_TYPE" val="3"/>
  <p:tag name="KSO_WM_TEMPLATE_ASSEMBLE_XID" val="5fd0da9f1fa9d42129dd896d"/>
  <p:tag name="KSO_WM_TEMPLATE_ASSEMBLE_GROUPID" val="5fd0da9f1fa9d42129dd896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554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554"/>
  <p:tag name="KSO_WM_UNIT_VALUE" val="742"/>
  <p:tag name="KSO_WM_TEMPLATE_ASSEMBLE_XID" val="5fd0da9f1fa9d42129dd896d"/>
  <p:tag name="KSO_WM_TEMPLATE_ASSEMBLE_GROUPID" val="5fd0da9f1fa9d42129dd896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554_1*i*2"/>
  <p:tag name="KSO_WM_TEMPLATE_CATEGORY" val="diagram"/>
  <p:tag name="KSO_WM_TEMPLATE_INDEX" val="20212554"/>
  <p:tag name="KSO_WM_UNIT_LAYERLEVEL" val="1"/>
  <p:tag name="KSO_WM_TAG_VERSION" val="1.0"/>
  <p:tag name="KSO_WM_BEAUTIFY_FLAG" val="#wm#"/>
  <p:tag name="KSO_WM_CHIP_GROUPID" val="5eda18a25860357932c55e72"/>
  <p:tag name="KSO_WM_UNIT_SM_LIMIT_TYPE" val="2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66cf41868fa24153a1b6ba4c92d483f5&quot;,&quot;X&quot;:{&quot;Pos&quot;:1},&quot;Y&quot;:{&quot;Pos&quot;:1}},&quot;whChangeMode&quot;:0}"/>
  <p:tag name="KSO_WM_UNIT_DEC_AREA_ID" val="11e1ea66e70245808a83ed42f6b07d9f"/>
  <p:tag name="KSO_WM_CHIP_XID" val="5eda18ef5860357932c55e83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VALUE" val="864"/>
  <p:tag name="KSO_WM_TEMPLATE_ASSEMBLE_XID" val="5fd0da9f1fa9d42129dd896d"/>
  <p:tag name="KSO_WM_TEMPLATE_ASSEMBLE_GROUPID" val="5fd0da9f1fa9d42129dd896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554_1*a*1"/>
  <p:tag name="KSO_WM_TEMPLATE_CATEGORY" val="diagram"/>
  <p:tag name="KSO_WM_TEMPLATE_INDEX" val="2021255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957c7f36f384fb2a15ff046b09fb3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e342f7dfba5443f0affdf2491d669edc"/>
  <p:tag name="KSO_WM_UNIT_TEXT_FILL_FORE_SCHEMECOLOR_INDEX_BRIGHTNESS" val="0"/>
  <p:tag name="KSO_WM_UNIT_TEXT_FILL_FORE_SCHEMECOLOR_INDEX" val="13"/>
  <p:tag name="KSO_WM_UNIT_TEXT_FILL_TYPE" val="1"/>
  <p:tag name="KSO_WM_TEMPLATE_ASSEMBLE_XID" val="5fd0da9f1fa9d42129dd896d"/>
  <p:tag name="KSO_WM_TEMPLATE_ASSEMBLE_GROUPID" val="5fd0da9f1fa9d42129dd896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31*287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554_1*d*1"/>
  <p:tag name="KSO_WM_TEMPLATE_CATEGORY" val="diagram"/>
  <p:tag name="KSO_WM_TEMPLATE_INDEX" val="202125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6cf41868fa24153a1b6ba4c92d483f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a2894bec2ae4deab42b599bf9aa7e5c"/>
  <p:tag name="KSO_WM_UNIT_PLACING_PICTURE" val="aa2894bec2ae4deab42b599bf9aa7e5c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d0da9f1fa9d42129dd896d"/>
  <p:tag name="KSO_WM_TEMPLATE_ASSEMBLE_GROUPID" val="5fd0da9f1fa9d42129dd896d"/>
  <p:tag name="KSO_WM_UNIT_PICTURE_CLIP_FLAG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68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0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3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700"/>
  <p:tag name="KSO_WM_SLIDE_ID" val="diagram202127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40*539"/>
  <p:tag name="KSO_WM_SLIDE_POSITION" val="72*0"/>
  <p:tag name="KSO_WM_SLIDE_LAYOUT_INFO" val="{&quot;direction&quot;:1,&quot;id&quot;:&quot;2020-12-09T22:29:30&quot;,&quot;maxSize&quot;:{&quot;size1&quot;:32.5},&quot;minSize&quot;:{&quot;size1&quot;:27.600000000000001},&quot;normalSize&quot;:{&quot;size1&quot;:27.600000000000001},&quot;subLayout&quot;:[{&quot;id&quot;:&quot;2020-12-09T22:29:30&quot;,&quot;margin&quot;:{&quot;bottom&quot;:8.0430002212524414,&quot;left&quot;:2.5399999618530273,&quot;right&quot;:0.026000002399086952,&quot;top&quot;:5.5029997825622559},&quot;type&quot;:0},{&quot;id&quot;:&quot;2020-12-09T22:29:30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SLIDE_CAN_ADD_NAVIGATION" val="1"/>
  <p:tag name="KSO_WM_CHIP_GROUPID" val="5f71a5bf747e3ea6e293b57c"/>
  <p:tag name="KSO_WM_SLIDE_BK_DARK_LIGHT" val="2"/>
  <p:tag name="KSO_WM_SLIDE_BACKGROUND_TYPE" val="general"/>
  <p:tag name="KSO_WM_SLIDE_SUPPORT_FEATURE_TYPE" val="3"/>
  <p:tag name="KSO_WM_TEMPLATE_ASSEMBLE_XID" val="5fd0df4a1fa9d42129dd9341"/>
  <p:tag name="KSO_WM_TEMPLATE_ASSEMBLE_GROUPID" val="5fd0df4a1fa9d42129dd934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00_1*a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8a58b3bf337473cb84bd6c02b357a5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b2dfc8585114e68a472ccf57fa34851"/>
  <p:tag name="KSO_WM_UNIT_SUPPORT_UNIT_TYPE" val="[&quot;d&quot;]"/>
  <p:tag name="KSO_WM_UNIT_TEXT_FILL_FORE_SCHEMECOLOR_INDEX_BRIGHTNESS" val="0"/>
  <p:tag name="KSO_WM_UNIT_TEXT_FILL_FORE_SCHEMECOLOR_INDEX" val="13"/>
  <p:tag name="KSO_WM_UNIT_TEXT_FILL_TYPE" val="1"/>
  <p:tag name="KSO_WM_TEMPLATE_ASSEMBLE_XID" val="5fd0df4a1fa9d42129dd9341"/>
  <p:tag name="KSO_WM_TEMPLATE_ASSEMBLE_GROUPID" val="5fd0df4a1fa9d42129dd93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21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00_1*d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21673b640d2458bade0086aedf86c4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9cd35ebdbc54d6eaa5061919124ae2b"/>
  <p:tag name="KSO_WM_UNIT_PLACING_PICTURE" val="e9cd35ebdbc54d6eaa5061919124ae2b"/>
  <p:tag name="KSO_WM_UNIT_SUPPORT_UNIT_TYPE" val="[&quot;d&quot;]"/>
  <p:tag name="KSO_WM_TEMPLATE_ASSEMBLE_XID" val="5fd0df4a1fa9d42129dd9341"/>
  <p:tag name="KSO_WM_TEMPLATE_ASSEMBLE_GROUPID" val="5fd0df4a1fa9d42129dd9341"/>
  <p:tag name="KSO_WM_UNIT_PICTURE_CLIP_FLAG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00_1*i*1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aaaabf75afbb4c1da8616467eb38b23e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58a58b3bf337473cb84bd6c02b357a59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5fd0df4a1fa9d42129dd9341"/>
  <p:tag name="KSO_WM_TEMPLATE_ASSEMBLE_GROUPID" val="5fd0df4a1fa9d42129dd934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00_1*i*2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9ea4f8e6f9014c0d90faceb4b836c62b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58a58b3bf337473cb84bd6c02b357a59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d0df4a1fa9d42129dd9341"/>
  <p:tag name="KSO_WM_TEMPLATE_ASSEMBLE_GROUPID" val="5fd0df4a1fa9d42129dd934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00_1*i*3"/>
  <p:tag name="KSO_WM_TEMPLATE_CATEGORY" val="diagram"/>
  <p:tag name="KSO_WM_TEMPLATE_INDEX" val="2021270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292c996013f34e22aea497ad19440499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58a58b3bf337473cb84bd6c02b357a59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5fd0df4a1fa9d42129dd9341"/>
  <p:tag name="KSO_WM_TEMPLATE_ASSEMBLE_GROUPID" val="5fd0df4a1fa9d42129dd934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0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4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4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4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0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4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4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71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16T19:38:20&quot;,&quot;maxSize&quot;:{&quot;size1&quot;:37.499979652444985},&quot;minSize&quot;:{&quot;size1&quot;:27.499979652444988},&quot;normalSize&quot;:{&quot;size1&quot;:31.249979652444988},&quot;subLayout&quot;:[{&quot;id&quot;:&quot;2020-06-16T19:38:20&quot;,&quot;margin&quot;:{&quot;bottom&quot;:5.9270000457763672,&quot;left&quot;:1.6929999589920044,&quot;right&quot;:0,&quot;top&quot;:5.9270000457763672},&quot;type&quot;:0},{&quot;id&quot;:&quot;2020-06-16T19:38:20&quot;,&quot;margin&quot;:{&quot;bottom&quot;:2.5399999618530273,&quot;left&quot;:0.84700000286102295,&quot;right&quot;:1.6929999589920044,&quot;top&quot;:2.5399999618530273},&quot;maxSize&quot;:{&quot;size1&quot;:41.373188930087622},&quot;minSize&quot;:{&quot;size1&quot;:26.47318893008762},&quot;normalSize&quot;:{&quot;size1&quot;:26.47318893008762},&quot;subLayout&quot;:[{&quot;id&quot;:&quot;2020-06-16T19:38:20&quot;,&quot;margin&quot;:{&quot;bottom&quot;:0.0020008469000458717,&quot;left&quot;:0.84700000286102295,&quot;right&quot;:1.6929999589920044,&quot;top&quot;:2.5399999618530273},&quot;type&quot;:0},{&quot;id&quot;:&quot;2020-06-16T19:38:20&quot;,&quot;margin&quot;:{&quot;bottom&quot;:2.5399999618530273,&quot;left&quot;:0.84700000286102295,&quot;right&quot;:1.6929999589920044,&quot;top&quot;:-0.0019536246545612812},&quot;type&quot;:0}]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SLIDE_ID" val="diagram2020771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528*324.003"/>
  <p:tag name="KSO_WM_SLIDE_POSITION" val="384*108"/>
  <p:tag name="KSO_WM_TAG_VERSION" val="1.0"/>
  <p:tag name="KSO_WM_SLIDE_LAYOUT" val="f_h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,&quot;creativecrop&quot;]}]]"/>
  <p:tag name="KSO_WM_CHIP_XID" val="5ee89efb17b4c419c212ba24"/>
  <p:tag name="KSO_WM_CHIP_GROUPID" val="5e6efe48605d5daf04fe5f97"/>
  <p:tag name="KSO_WM_SLIDE_BK_DARK_LIGHT" val="2"/>
  <p:tag name="KSO_WM_SLIDE_BACKGROUND_TYPE" val="frame"/>
  <p:tag name="KSO_WM_SLIDE_SUPPORT_FEATURE_TYPE" val="0"/>
  <p:tag name="KSO_WM_TEMPLATE_ASSEMBLE_XID" val="5ee8af249390e3092d7967be"/>
  <p:tag name="KSO_WM_TEMPLATE_ASSEMBLE_GROUPID" val="5ee8af249390e3092d7967b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719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719"/>
  <p:tag name="KSO_WM_UNIT_VALUE" val="1150"/>
  <p:tag name="KSO_WM_TEMPLATE_ASSEMBLE_XID" val="5ee8af249390e3092d7967be"/>
  <p:tag name="KSO_WM_TEMPLATE_ASSEMBLE_GROUPID" val="5ee8af249390e3092d7967b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719_1*f*1"/>
  <p:tag name="KSO_WM_TEMPLATE_CATEGORY" val="diagram"/>
  <p:tag name="KSO_WM_TEMPLATE_INDEX" val="2020771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8"/>
  <p:tag name="KSO_WM_UNIT_SHOW_EDIT_AREA_INDICATION" val="1"/>
  <p:tag name="KSO_WM_CHIP_GROUPID" val="5e6b05596848fb12bee65ac8"/>
  <p:tag name="KSO_WM_CHIP_XID" val="5e6b05596848fb12bee65aca"/>
  <p:tag name="KSO_WM_UNIT_DEC_AREA_ID" val="8f45eb29795b49c9bea16f45ec1eff38"/>
  <p:tag name="KSO_WM_ASSEMBLE_CHIP_INDEX" val="1d24a08a1e0543b8a14a73bba98f6c54"/>
  <p:tag name="KSO_WM_UNIT_TEXT_FILL_FORE_SCHEMECOLOR_INDEX_BRIGHTNESS" val="0.25"/>
  <p:tag name="KSO_WM_UNIT_TEXT_FILL_FORE_SCHEMECOLOR_INDEX" val="13"/>
  <p:tag name="KSO_WM_UNIT_TEXT_FILL_TYPE" val="1"/>
  <p:tag name="KSO_WM_TEMPLATE_ASSEMBLE_XID" val="5ee8af249390e3092d7967be"/>
  <p:tag name="KSO_WM_TEMPLATE_ASSEMBLE_GROUPID" val="5ee8af249390e3092d7967be"/>
  <p:tag name="KSO_WM_UNIT_SMARTLAYOUT_COMPRESS_INFO" val="{&#10;    &quot;id&quot;: &quot;2020-06-16T19:38:20&quot;,&#10;    &quot;max&quot;: 7.9499212598425117,&#10;    &quot;topChanged&quot;: 3.9749606299212634&#10;}&#10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58*1861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1_1"/>
  <p:tag name="KSO_WM_UNIT_ID" val="diagram20207719_1*h_d*1_1"/>
  <p:tag name="KSO_WM_TEMPLATE_CATEGORY" val="diagram"/>
  <p:tag name="KSO_WM_TEMPLATE_INDEX" val="20207719"/>
  <p:tag name="KSO_WM_UNIT_LAYERLEVEL" val="1_1"/>
  <p:tag name="KSO_WM_TAG_VERSION" val="1.0"/>
  <p:tag name="KSO_WM_BEAUTIFY_FLAG" val="#wm#"/>
  <p:tag name="KSO_WM_UNIT_BLOCK" val="0"/>
  <p:tag name="KSO_WM_UNIT_DEC_AREA_ID" val="12b52993f39547a69f6d2aadac6d9635"/>
  <p:tag name="KSO_WM_CHIP_GROUPID" val="5ec4e102ddc3daf3fef3f9d6"/>
  <p:tag name="KSO_WM_CHIP_XID" val="5ec4e102ddc3daf3fef3f9d7"/>
  <p:tag name="KSO_WM_ASSEMBLE_CHIP_INDEX" val="95fceff4289b453ab5b1597fb0191e57"/>
  <p:tag name="KSO_WM_TEMPLATE_ASSEMBLE_XID" val="5ee8af249390e3092d7967be"/>
  <p:tag name="KSO_WM_TEMPLATE_ASSEMBLE_GROUPID" val="5ee8af249390e3092d7967be"/>
  <p:tag name="KSO_WM_UNIT_PICTURE_CLIP_FLAG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07719_1*h_i*1_1"/>
  <p:tag name="KSO_WM_TEMPLATE_CATEGORY" val="diagram"/>
  <p:tag name="KSO_WM_TEMPLATE_INDEX" val="20207719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8d693114a1b347ed811e23325212a0ee&quot;,&quot;X&quot;:{&quot;Pos&quot;:1},&quot;Y&quot;:{&quot;Pos&quot;:1}}}"/>
  <p:tag name="KSO_WM_UNIT_DEC_AREA_ID" val="d5360f501bfb44649b4b46c472ba3d6f"/>
  <p:tag name="KSO_WM_CHIP_GROUPID" val="5ec4e102ddc3daf3fef3f9d6"/>
  <p:tag name="KSO_WM_CHIP_XID" val="5ec4e102ddc3daf3fef3f9d7"/>
  <p:tag name="KSO_WM_ASSEMBLE_CHIP_INDEX" val="95fceff4289b453ab5b1597fb0191e57"/>
  <p:tag name="KSO_WM_UNIT_FILL_FORE_SCHEMECOLOR_INDEX_BRIGHTNESS" val="0.0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5ee8af249390e3092d7967be"/>
  <p:tag name="KSO_WM_TEMPLATE_ASSEMBLE_GROUPID" val="5ee8af249390e3092d7967b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37"/>
  <p:tag name="KSO_WM_UNIT_HIGHLIGHT" val="0"/>
  <p:tag name="KSO_WM_UNIT_COMPATIBLE" val="0"/>
  <p:tag name="KSO_WM_UNIT_DIAGRAM_ISNUMVISUAL" val="0"/>
  <p:tag name="KSO_WM_UNIT_DIAGRAM_ISREFERUNIT" val="0"/>
  <p:tag name="KSO_WM_UNIT_TYPE" val="h_g"/>
  <p:tag name="KSO_WM_UNIT_INDEX" val="1_1"/>
  <p:tag name="KSO_WM_UNIT_ID" val="diagram20207719_1*h_g*1_1"/>
  <p:tag name="KSO_WM_TEMPLATE_CATEGORY" val="diagram"/>
  <p:tag name="KSO_WM_TEMPLATE_INDEX" val="20207719"/>
  <p:tag name="KSO_WM_UNIT_LAYERLEVEL" val="1_1"/>
  <p:tag name="KSO_WM_TAG_VERSION" val="1.0"/>
  <p:tag name="KSO_WM_BEAUTIFY_FLAG" val="#wm#"/>
  <p:tag name="KSO_WM_UNIT_PRESET_TEXT" val="单击此处输入你的正文提炼。"/>
  <p:tag name="KSO_WM_UNIT_DEFAULT_FONT" val="14;20;2"/>
  <p:tag name="KSO_WM_UNIT_BLOCK" val="0"/>
  <p:tag name="KSO_WM_UNIT_DEC_AREA_ID" val="8d693114a1b347ed811e23325212a0ee"/>
  <p:tag name="KSO_WM_UNIT_SHOW_EDIT_AREA_INDICATION" val="1"/>
  <p:tag name="KSO_WM_CHIP_GROUPID" val="5ec4e102ddc3daf3fef3f9d6"/>
  <p:tag name="KSO_WM_CHIP_XID" val="5ec4e102ddc3daf3fef3f9d7"/>
  <p:tag name="KSO_WM_ASSEMBLE_CHIP_INDEX" val="95fceff4289b453ab5b1597fb0191e57"/>
  <p:tag name="KSO_WM_UNIT_TEXT_FILL_FORE_SCHEMECOLOR_INDEX_BRIGHTNESS" val="0.15"/>
  <p:tag name="KSO_WM_UNIT_TEXT_FILL_FORE_SCHEMECOLOR_INDEX" val="13"/>
  <p:tag name="KSO_WM_UNIT_TEXT_FILL_TYPE" val="1"/>
  <p:tag name="KSO_WM_TEMPLATE_ASSEMBLE_XID" val="5ee8af249390e3092d7967be"/>
  <p:tag name="KSO_WM_TEMPLATE_ASSEMBLE_GROUPID" val="5ee8af249390e3092d7967b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5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5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16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2-10T01:20:51&quot;,&quot;maxSize&quot;:{&quot;size1&quot;:48.799951705731289},&quot;minSize&quot;:{&quot;size1&quot;:36.299951705731289},&quot;normalSize&quot;:{&quot;size1&quot;:48.595785039064623},&quot;subLayout&quot;:[{&quot;id&quot;:&quot;2020-12-10T01:20:51&quot;,&quot;margin&quot;:{&quot;bottom&quot;:1.7289999723434448,&quot;left&quot;:2.5399999618530273,&quot;right&quot;:0.81999999284744263,&quot;top&quot;:1.7289999723434448},&quot;type&quot;:0},{&quot;id&quot;:&quot;2020-12-10T01:20:51&quot;,&quot;margin&quot;:{&quot;bottom&quot;:1.6929999589920044,&quot;left&quot;:0.026000002399086952,&quot;right&quot;:2.5399999618530273,&quot;top&quot;:1.6929999589920044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9a37c25c58138ea8159524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6cd11dce384c67a04fddbd387da9e0&quot;,&quot;fill_align&quot;:&quot;lm&quot;,&quot;chip_types&quot;:[&quot;pictext&quot;,&quot;text&quot;,&quot;picture&quot;,&quot;header&quot;,&quot;chart&quot;,&quot;table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afd76a6f628c418d84be99318ed3c332&quot;,&quot;fill_align&quot;:&quot;lm&quot;,&quot;chip_types&quot;:[&quot;diagram&quot;,&quot;pictext&quot;,&quot;text&quot;,&quot;picture&quot;,&quot;chart&quot;,&quot;table&quot;,&quot;video&quot;]}],[{&quot;text_align&quot;:&quot;lm&quot;,&quot;text_direction&quot;:&quot;horizontal&quot;,&quot;support_big_font&quot;:false,&quot;picture_toward&quot;:0,&quot;picture_dockside&quot;:[],&quot;fill_id&quot;:&quot;f56cd11dce384c67a04fddbd387da9e0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afd76a6f628c418d84be99318ed3c332&quot;,&quot;fill_align&quot;:&quot;lm&quot;,&quot;chip_types&quot;:[&quot;diagram&quot;,&quot;pictext&quot;,&quot;picture&quot;,&quot;chart&quot;,&quot;table&quot;,&quot;video&quot;]}]]"/>
  <p:tag name="KSO_WM_CHIP_DECFILLPROP" val="[]"/>
  <p:tag name="KSO_WM_SLIDE_ID" val="diagram2021716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68*253"/>
  <p:tag name="KSO_WM_SLIDE_POSITION" val="96*143"/>
  <p:tag name="KSO_WM_TAG_VERSION" val="1.0"/>
  <p:tag name="KSO_WM_SLIDE_LAYOUT" val="d_f"/>
  <p:tag name="KSO_WM_SLIDE_LAYOUT_CNT" val="1_1"/>
  <p:tag name="KSO_WM_CHIP_GROUPID" val="5e6f0058605d5daf04fe5fa3"/>
  <p:tag name="KSO_WM_SLIDE_BK_DARK_LIGHT" val="2"/>
  <p:tag name="KSO_WM_SLIDE_BACKGROUND_TYPE" val="frame"/>
  <p:tag name="KSO_WM_SLIDE_SUPPORT_FEATURE_TYPE" val="3"/>
  <p:tag name="KSO_WM_TEMPLATE_ASSEMBLE_XID" val="5fd107721fa9d42129ddd936"/>
  <p:tag name="KSO_WM_TEMPLATE_ASSEMBLE_GROUPID" val="5fd107721fa9d42129ddd93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62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7162"/>
  <p:tag name="KSO_WM_UNIT_VALUE" val="1150"/>
  <p:tag name="KSO_WM_TEMPLATE_ASSEMBLE_XID" val="5fd107721fa9d42129ddd936"/>
  <p:tag name="KSO_WM_TEMPLATE_ASSEMBLE_GROUPID" val="5fd107721fa9d42129ddd93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162_1*f*1"/>
  <p:tag name="KSO_WM_TEMPLATE_CATEGORY" val="diagram"/>
  <p:tag name="KSO_WM_TEMPLATE_INDEX" val="2021716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0"/>
  <p:tag name="KSO_WM_UNIT_SHOW_EDIT_AREA_INDICATION" val="1"/>
  <p:tag name="KSO_WM_CHIP_GROUPID" val="5e6b05596848fb12bee65ac8"/>
  <p:tag name="KSO_WM_CHIP_XID" val="5e6b05596848fb12bee65aca"/>
  <p:tag name="KSO_WM_UNIT_DEC_AREA_ID" val="b224e8ac017941bfa884acb934eec4c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06adf5cb5564367823a1eadc28d5afa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5fd107721fa9d42129ddd936"/>
  <p:tag name="KSO_WM_TEMPLATE_ASSEMBLE_GROUPID" val="5fd107721fa9d42129ddd93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8*173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7162_1*d*1"/>
  <p:tag name="KSO_WM_TEMPLATE_CATEGORY" val="diagram"/>
  <p:tag name="KSO_WM_TEMPLATE_INDEX" val="202171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2a1f451340e4ef8af93a235c77ca0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cb36338cfd04f908dc8e458826a11f3"/>
  <p:tag name="KSO_WM_UNIT_PLACING_PICTURE" val="0cb36338cfd04f908dc8e458826a11f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d107721fa9d42129ddd936"/>
  <p:tag name="KSO_WM_TEMPLATE_ASSEMBLE_GROUPID" val="5fd107721fa9d42129ddd936"/>
  <p:tag name="KSO_WM_UNIT_PLACING_PICTURE_USER_VIEWPORT" val="{&quot;height&quot;:3648,&quot;width&quot;:4500}"/>
  <p:tag name="KSO_WM_UNIT_PLACING_PICTURE_INFO" val="{&quot;code&quot;:&quot;a&quot;,&quot;full_picture&quot;:true,&quot;last_full_picture&quot;:&quot;a&quot;,&quot;margin&quot;:{&quot;bottom&quot;:126.65660808909502,&quot;top&quot;:126.10884353741491},&quot;scheme&quot;:&quot;2-0&quot;,&quot;spacing&quot;:5}"/>
  <p:tag name="KSO_WM_UNIT_PLACING_PICTURE_USER_VIEWPORT_SMARTMENU" val="{&quot;height&quot;:3764.6909674698009,&quot;width&quot;:4682.8141513256542}"/>
  <p:tag name="KSO_WM_UNIT_PLACING_PICTURE_USER_RELATIVERECTANGLE_SMARTMENU" val="{&quot;bottom&quot;:0,&quot;left&quot;:0,&quot;right&quot;:0,&quot;top&quot;:0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89616_1"/>
  <p:tag name="KSO_WM_SLIDE_TYPE" val="text"/>
  <p:tag name="KSO_WM_SLIDE_SUBTYPE" val="picTxt"/>
  <p:tag name="KSO_WM_SLIDE_ITEM_CNT" val="0"/>
  <p:tag name="KSO_WM_SLIDE_INDEX" val="1"/>
  <p:tag name="KSO_WM_SLIDE_SIZE" val="547*376"/>
  <p:tag name="KSO_WM_SLIDE_POSITION" val="206*81"/>
  <p:tag name="KSO_WM_TAG_VERSION" val="1.0"/>
  <p:tag name="KSO_WM_BEAUTIFY_FLAG" val="#wm#"/>
  <p:tag name="KSO_WM_TEMPLATE_CATEGORY" val="diagram"/>
  <p:tag name="KSO_WM_TEMPLATE_INDEX" val="20189616"/>
  <p:tag name="KSO_WM_SLIDE_LAYOUT" val="d"/>
  <p:tag name="KSO_WM_SLIDE_LAYOUT_CNT" val="1"/>
  <p:tag name="KSO_WM_TEMPLATE_SUBCATEGORY" val="0"/>
  <p:tag name="KSO_WM_TEMPLATE_MASTER_TYPE" val="0"/>
  <p:tag name="KSO_WM_TEMPLATE_COLOR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TYPE" val="i"/>
  <p:tag name="KSO_WM_UNIT_INDEX" val="2"/>
  <p:tag name="KSO_WM_UNIT_ID" val="diagram20189616_1*i*2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89616_1*i*1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94*1791"/>
  <p:tag name="KSO_WM_UNIT_HIGHLIGHT" val="0"/>
  <p:tag name="KSO_WM_UNIT_COMPATIBLE" val="0"/>
  <p:tag name="KSO_WM_UNIT_TYPE" val="d"/>
  <p:tag name="KSO_WM_UNIT_INDEX" val="1"/>
  <p:tag name="KSO_WM_UNIT_ID" val="diagram20189616_1*d*1"/>
  <p:tag name="KSO_WM_TEMPLATE_CATEGORY" val="diagram"/>
  <p:tag name="KSO_WM_TEMPLATE_INDEX" val="20189616"/>
  <p:tag name="KSO_WM_UNIT_LAYERLEVEL" val="1"/>
  <p:tag name="KSO_WM_TAG_VERSION" val="1.0"/>
  <p:tag name="KSO_WM_BEAUTIFY_FLAG" val="#wm#"/>
  <p:tag name="KSO_WM_UNIT_PLACING_PICTURE_INFO" val="{&quot;code&quot;:&quot;[1]&quot;,&quot;full_picture&quot;:false,&quot;last_crop_picture&quot;:&quot;[1]&quot;,&quot;scheme&quot;:&quot;1-1&quot;,&quot;spacing&quot;:5}"/>
  <p:tag name="KSO_WM_UNIT_PLACING_PICTURE" val="102540.864"/>
  <p:tag name="KSO_WM_UNIT_DIAGRAM_ISNUMVISUAL" val="0"/>
  <p:tag name="KSO_WM_UNIT_DIAGRAM_ISREFERUNIT" val="0"/>
  <p:tag name="KSO_WM_UNIT_SUPPORT_UNIT_TYPE" val="[&quot;d&quot;]"/>
  <p:tag name="KSO_WM_UNIT_PICTURE_CLIP_FLAG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196704"/>
  <p:tag name="KSO_WM_SLIDE_LAYOUT" val="a_b_e"/>
  <p:tag name="KSO_WM_SLIDE_LAYOUT_CNT" val="1_1_1"/>
  <p:tag name="KSO_WM_SLIDE_TYPE" val="sectionTitle"/>
  <p:tag name="KSO_WM_SLIDE_SUBTYPE" val="pureTxt"/>
  <p:tag name="KSO_WM_TEMPLATE_MASTER_TYPE" val="0"/>
  <p:tag name="KSO_WM_TEMPLATE_COLOR_TYPE" val="0"/>
  <p:tag name="KSO_WM_FULL_TEXT_BEAUTIFY_COPY_ID" val="1509954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96704_10*e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1"/>
  <p:tag name="KSO_WM_UNIT_NOCLEAR" val="0"/>
  <p:tag name="KSO_WM_FULL_TEXT_BEAUTIFY_COPY_ID" val="104865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1"/>
  <p:tag name="KSO_WM_UNIT_TYPE" val="a"/>
  <p:tag name="KSO_WM_UNIT_INDEX" val="1"/>
  <p:tag name="KSO_WM_FULL_TEXT_BEAUTIFY_COPY_ID" val="104865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10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。"/>
  <p:tag name="KSO_WM_UNIT_NOCLEAR" val="0"/>
  <p:tag name="KSO_WM_UNIT_VALUE" val="44"/>
  <p:tag name="KSO_WM_UNIT_TYPE" val="b"/>
  <p:tag name="KSO_WM_UNIT_INDEX" val="1"/>
  <p:tag name="KSO_WM_FULL_TEXT_BEAUTIFY_COPY_ID" val="104866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67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110"/>
  <p:tag name="KSO_WM_SLIDE_ID" val="diagram2021711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SLIDE_LAYOUT" val="a_d"/>
  <p:tag name="KSO_WM_SLIDE_LAYOUT_CNT" val="1_1"/>
  <p:tag name="KSO_WM_TEMPLATE_THUMBS_INDEX" val="1、4、7、12、13、14、15、16、17、18、20、24、25、28、33、36、40、43、44"/>
  <p:tag name="KSO_WM_SLIDE_SIZE" val="888*468"/>
  <p:tag name="KSO_WM_SLIDE_POSITION" val="36*3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10T01:19:06&quot;,&quot;maxSize&quot;:{&quot;size1&quot;:33.299999999999997},&quot;minSize&quot;:{&quot;size1&quot;:24.600000000000001},&quot;normalSize&quot;:{&quot;size1&quot;:24.600000000000001},&quot;subLayout&quot;:[{&quot;id&quot;:&quot;2020-12-10T01:19:06&quot;,&quot;margin&quot;:{&quot;bottom&quot;:0.026000002399086952,&quot;left&quot;:4.6570000648498535,&quot;right&quot;:4.6570000648498535,&quot;top&quot;:2.5399999618530273},&quot;type&quot;:0},{&quot;id&quot;:&quot;2020-12-10T01:19:06&quot;,&quot;margin&quot;:{&quot;bottom&quot;:2.5399999618530273,&quot;left&quot;:4.6570000648498535,&quot;right&quot;:4.6570000648498535,&quot;top&quot;:0.8199999928474426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c5e83f310219e61717cdf3"/>
  <p:tag name="KSO_WM_CHIP_FILLPROP" val="[[{&quot;text_align&quot;:&quot;cm&quot;,&quot;text_direction&quot;:&quot;horizontal&quot;,&quot;support_big_font&quot;:false,&quot;picture_toward&quot;:0,&quot;picture_dockside&quot;:[],&quot;fill_id&quot;:&quot;ba3ff9d51a534949a36d761c038b2272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385b67bca2024cfd9b21355f5a1f21ce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CHIP_GROUPID" val="5fc5e83f310219e61717cdf2"/>
  <p:tag name="KSO_WM_SLIDE_BK_DARK_LIGHT" val="2"/>
  <p:tag name="KSO_WM_SLIDE_BACKGROUND_TYPE" val="general"/>
  <p:tag name="KSO_WM_SLIDE_SUPPORT_FEATURE_TYPE" val="3"/>
  <p:tag name="KSO_WM_TEMPLATE_ASSEMBLE_XID" val="5fd1070a1fa9d42129ddd8f7"/>
  <p:tag name="KSO_WM_TEMPLATE_ASSEMBLE_GROUPID" val="5fd1070a1fa9d42129ddd8f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110_1*a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040665246aa4b79848d656eb6c089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03c43b753b34e48bd3fe16bd79cfbfd"/>
  <p:tag name="KSO_WM_UNIT_TEXT_FILL_FORE_SCHEMECOLOR_INDEX_BRIGHTNESS" val="0"/>
  <p:tag name="KSO_WM_UNIT_TEXT_FILL_FORE_SCHEMECOLOR_INDEX" val="13"/>
  <p:tag name="KSO_WM_UNIT_TEXT_FILL_TYPE" val="1"/>
  <p:tag name="KSO_WM_TEMPLATE_ASSEMBLE_XID" val="5fd1070a1fa9d42129ddd8f7"/>
  <p:tag name="KSO_WM_TEMPLATE_ASSEMBLE_GROUPID" val="5fd1070a1fa9d42129ddd8f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00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7110_1*d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c7e8a25c5da487f90d179057591f36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fedb195492442f2ad46d01608e4b72d"/>
  <p:tag name="KSO_WM_UNIT_PLACING_PICTURE" val="0fedb195492442f2ad46d01608e4b72d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d1070a1fa9d42129ddd8f7"/>
  <p:tag name="KSO_WM_TEMPLATE_ASSEMBLE_GROUPID" val="5fd1070a1fa9d42129ddd8f7"/>
  <p:tag name="KSO_WM_UNIT_PICTURE_CLIP_FLAG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10_1*i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ebec62ec89d4fae899d9e38d57c0f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10_1*i*2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10_1*i*3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10_1*i*4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7110_1*i*5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7110_1*i*6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7110_1*i*7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7110_1*i*8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17110_1*i*9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17110_1*i*10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17110_1*i*1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17110_1*i*12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7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17110_1*i*13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17110_1*i*14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17110_1*i*15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17110_1*i*16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5fd1070a1fa9d42129ddd8f7"/>
  <p:tag name="KSO_WM_TEMPLATE_ASSEMBLE_GROUPID" val="5fd1070a1fa9d42129ddd8f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diagram20217110_1*i*17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5fd1070a1fa9d42129ddd8f7"/>
  <p:tag name="KSO_WM_TEMPLATE_ASSEMBLE_GROUPID" val="5fd1070a1fa9d42129ddd8f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9041"/>
  <p:tag name="KSO_WM_SLIDE_ID" val="diagram20209041_1"/>
  <p:tag name="KSO_WM_TEMPLATE_SUBCATEGORY" val="21"/>
  <p:tag name="KSO_WM_SLIDE_ITEM_CNT" val="0"/>
  <p:tag name="KSO_WM_SLIDE_INDEX" val="1"/>
  <p:tag name="KSO_WM_TAG_VERSION" val="1.0"/>
  <p:tag name="KSO_WM_SLIDE_LAYOUT" val="a_d"/>
  <p:tag name="KSO_WM_SLIDE_LAYOUT_CNT" val="1_1"/>
  <p:tag name="KSO_WM_SLIDE_TYPE" val="text"/>
  <p:tag name="KSO_WM_SLIDE_SUBTYPE" val="picTxt"/>
  <p:tag name="KSO_WM_SLIDE_SIZE" val="884*879"/>
  <p:tag name="KSO_WM_SLIDE_POSITION" val="36*-170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9T18:43:08&quot;,&quot;maxSize&quot;:{&quot;size1&quot;:42.200000000000003},&quot;minSize&quot;:{&quot;size1&quot;:31.199999999999999},&quot;normalSize&quot;:{&quot;size1&quot;:31.199999999999999},&quot;subLayout&quot;:[{&quot;id&quot;:&quot;2020-12-09T18:43:08&quot;,&quot;margin&quot;:{&quot;bottom&quot;:0.026000002399086952,&quot;left&quot;:3.4570000171661377,&quot;right&quot;:3.3159999847412109,&quot;top&quot;:2.1170001029968262},&quot;type&quot;:0},{&quot;id&quot;:&quot;2020-12-09T18:43:08&quot;,&quot;margin&quot;:{&quot;bottom&quot;:2.5399999618530273,&quot;left&quot;:3.3870000839233398,&quot;right&quot;:3.3859999179840088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89881773e3c341c1ab689e24c79864c5&quot;,&quot;fill_align&quot;:&quot;lm&quot;,&quot;chip_types&quot;:[&quot;text&quot;,&quot;header&quot;]},{&quot;text_align&quot;:&quot;lm&quot;,&quot;text_direction&quot;:&quot;horizontal&quot;,&quot;support_big_font&quot;:true,&quot;fill_id&quot;:&quot;7358526a601f4bc69a33a53d7bc8b819&quot;,&quot;fill_align&quot;:&quot;lm&quot;,&quot;chip_types&quot;:[&quot;diagram&quot;,&quot;pictext&quot;,&quot;text&quot;,&quot;picture&quot;,&quot;chart&quot;,&quot;table&quot;,&quot;video&quot;]}]]"/>
  <p:tag name="KSO_WM_CHIP_XID" val="5efd969281ee359a788b1dd8"/>
  <p:tag name="KSO_WM_CHIP_DECFILLPROP" val="[]"/>
  <p:tag name="KSO_WM_SLIDE_CAN_ADD_NAVIGATION" val="1"/>
  <p:tag name="KSO_WM_CHIP_GROUPID" val="5efd969281ee359a788b1dd7"/>
  <p:tag name="KSO_WM_SLIDE_BK_DARK_LIGHT" val="2"/>
  <p:tag name="KSO_WM_SLIDE_BACKGROUND_TYPE" val="general"/>
  <p:tag name="KSO_WM_SLIDE_SUPPORT_FEATURE_TYPE" val="0"/>
  <p:tag name="KSO_WM_TEMPLATE_ASSEMBLE_XID" val="5fd0aa3c1fa9d42129dd2221"/>
  <p:tag name="KSO_WM_TEMPLATE_ASSEMBLE_GROUPID" val="5fd0aa3c1fa9d42129dd222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GROUPID" val="5efd969281ee359a788b1dd7"/>
  <p:tag name="KSO_WM_CHIP_XID" val="5efd969281ee359a788b1dd8"/>
  <p:tag name="KSO_WM_UNIT_FILL_FORE_SCHEMECOLOR_INDEX_BRIGHTNESS" val="0"/>
  <p:tag name="KSO_WM_UNIT_FILL_FORE_SCHEMECOLOR_INDEX" val="5"/>
  <p:tag name="KSO_WM_UNIT_FILL_TYPE" val="1"/>
  <p:tag name="KSO_WM_TEMPLATE_CATEGORY" val="diagram"/>
  <p:tag name="KSO_WM_TEMPLATE_INDEX" val="20209041"/>
  <p:tag name="KSO_WM_UNIT_ID" val="diagram20209041_1**"/>
  <p:tag name="KSO_WM_UNIT_VALUE" val="374"/>
  <p:tag name="KSO_WM_TEMPLATE_ASSEMBLE_XID" val="5fd0aa3c1fa9d42129dd2221"/>
  <p:tag name="KSO_WM_TEMPLATE_ASSEMBLE_GROUPID" val="5fd0aa3c1fa9d42129dd222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GROUPID" val="5efd969281ee359a788b1dd7"/>
  <p:tag name="KSO_WM_CHIP_XID" val="5efd969281ee359a788b1dd8"/>
  <p:tag name="KSO_WM_UNIT_FILL_FORE_SCHEMECOLOR_INDEX_BRIGHTNESS" val="0"/>
  <p:tag name="KSO_WM_UNIT_FILL_FORE_SCHEMECOLOR_INDEX" val="9"/>
  <p:tag name="KSO_WM_UNIT_FILL_TYPE" val="1"/>
  <p:tag name="KSO_WM_TEMPLATE_CATEGORY" val="diagram"/>
  <p:tag name="KSO_WM_TEMPLATE_INDEX" val="20209041"/>
  <p:tag name="KSO_WM_UNIT_ID" val="diagram20209041_1**"/>
  <p:tag name="KSO_WM_UNIT_VALUE" val="374"/>
  <p:tag name="KSO_WM_TEMPLATE_ASSEMBLE_XID" val="5fd0aa3c1fa9d42129dd2221"/>
  <p:tag name="KSO_WM_TEMPLATE_ASSEMBLE_GROUPID" val="5fd0aa3c1fa9d42129dd222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9041_1*i*1"/>
  <p:tag name="KSO_WM_TEMPLATE_CATEGORY" val="diagram"/>
  <p:tag name="KSO_WM_TEMPLATE_INDEX" val="20209041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2"/>
  <p:tag name="KSO_WM_UNIT_DEC_AREA_ID" val="887bf7dd5d364742a00bd4c3de87f3fc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969281ee359a788b1dd7"/>
  <p:tag name="KSO_WM_CHIP_XID" val="5efd969281ee359a788b1dd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55"/>
  <p:tag name="KSO_WM_TEMPLATE_ASSEMBLE_XID" val="5fd0aa3c1fa9d42129dd2221"/>
  <p:tag name="KSO_WM_TEMPLATE_ASSEMBLE_GROUPID" val="5fd0aa3c1fa9d42129dd222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9041_1*i*2"/>
  <p:tag name="KSO_WM_TEMPLATE_CATEGORY" val="diagram"/>
  <p:tag name="KSO_WM_TEMPLATE_INDEX" val="20209041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_AREA_ID" val="df2adaf2ea8141688d2e6ab8fbefd46a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c520767f089145788c1d6f50e8bc012b&quot;,&quot;X&quot;:{&quot;Pos&quot;:1},&quot;Y&quot;:{&quot;Pos&quot;:1}},&quot;whChangeMode&quot;:0}"/>
  <p:tag name="KSO_WM_CHIP_GROUPID" val="5efd969281ee359a788b1dd7"/>
  <p:tag name="KSO_WM_CHIP_XID" val="5efd969281ee359a788b1dd8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40"/>
  <p:tag name="KSO_WM_TEMPLATE_ASSEMBLE_XID" val="5fd0aa3c1fa9d42129dd2221"/>
  <p:tag name="KSO_WM_TEMPLATE_ASSEMBLE_GROUPID" val="5fd0aa3c1fa9d42129dd22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9041_1*i*3"/>
  <p:tag name="KSO_WM_TEMPLATE_CATEGORY" val="diagram"/>
  <p:tag name="KSO_WM_TEMPLATE_INDEX" val="20209041"/>
  <p:tag name="KSO_WM_UNIT_LAYERLEVEL" val="1"/>
  <p:tag name="KSO_WM_TAG_VERSION" val="1.0"/>
  <p:tag name="KSO_WM_BEAUTIFY_FLAG" val="#wm#"/>
  <p:tag name="KSO_WM_UNIT_TYPE" val="i"/>
  <p:tag name="KSO_WM_UNIT_INDEX" val="3"/>
  <p:tag name="KSO_WM_UNIT_BLOCK" val="0"/>
  <p:tag name="KSO_WM_UNIT_SM_LIMIT_TYPE" val="2"/>
  <p:tag name="KSO_WM_UNIT_DEC_AREA_ID" val="e3651df1213741d7bea2fca76cd520ac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f1f1165a80d4ff0b9412709ebef9622&quot;,&quot;X&quot;:{&quot;Pos&quot;:1},&quot;Y&quot;:{&quot;Pos&quot;:1}},&quot;whChangeMode&quot;:0}"/>
  <p:tag name="KSO_WM_CHIP_GROUPID" val="5efd969281ee359a788b1dd7"/>
  <p:tag name="KSO_WM_CHIP_XID" val="5efd969281ee359a788b1dd8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825"/>
  <p:tag name="KSO_WM_TEMPLATE_ASSEMBLE_XID" val="5fd0aa3c1fa9d42129dd2221"/>
  <p:tag name="KSO_WM_TEMPLATE_ASSEMBLE_GROUPID" val="5fd0aa3c1fa9d42129dd222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41_1*a*1"/>
  <p:tag name="KSO_WM_TEMPLATE_CATEGORY" val="diagram"/>
  <p:tag name="KSO_WM_TEMPLATE_INDEX" val="2020904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520767f089145788c1d6f50e8bc012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de6462bc3f94d5a98cd60169c3dd53c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d0aa3c1fa9d42129dd2221"/>
  <p:tag name="KSO_WM_TEMPLATE_ASSEMBLE_GROUPID" val="5fd0aa3c1fa9d42129dd222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2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2_3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f*1_2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UNIT_PRESET_TEXT" val="单击此处输入正文"/>
  <p:tag name="KSO_WM_UNIT_VALUE" val="9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2_2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3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3_3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f*1_3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UNIT_PRESET_TEXT" val="单击此处输入正文"/>
  <p:tag name="KSO_WM_UNIT_VALUE" val="9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3_2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1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1_3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f*1_1_1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UNIT_PRESET_TEXT" val="单击此处输入正文"/>
  <p:tag name="KSO_WM_UNIT_VALUE" val="9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68_2*l_h_i*1_1_2"/>
  <p:tag name="KSO_WM_TEMPLATE_CATEGORY" val="diagram"/>
  <p:tag name="KSO_WM_TEMPLATE_INDEX" val="2021456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315"/>
  <p:tag name="KSO_WM_FULL_TEXT_BEAUTIFY_COPY_ID" val="150995414"/>
  <p:tag name="KSO_WM_SLIDE_LAYOUT_INFO" val="{&quot;direction&quot;:1,&quot;id&quot;:&quot;2020-12-09T17:52:18&quot;,&quot;maxSize&quot;:{&quot;size1&quot;:100},&quot;minSize&quot;:{&quot;size1&quot;:100},&quot;normalSize&quot;:{&quot;size1&quot;:100},&quot;subLayout&quot;:[{&quot;backgroundInfo&quot;:[{&quot;bottom&quot;:0.15555556100000001,&quot;bottomAbs&quot;:false,&quot;left&quot;:0,&quot;leftAbs&quot;:false,&quot;right&quot;:0,&quot;rightAbs&quot;:false,&quot;top&quot;:0.15555556100000001,&quot;topAbs&quot;:false,&quot;type&quot;:&quot;belt&quot;}],&quot;id&quot;:&quot;2020-12-09T17:52:18&quot;,&quot;maxSize&quot;:{&quot;size1&quot;:15.400021408672588},&quot;minSize&quot;:{&quot;size1&quot;:15.400021408672588},&quot;normalSize&quot;:{&quot;size1&quot;:15.400021408672588},&quot;subLayout&quot;:[{&quot;id&quot;:&quot;2020-12-09T17:52:18&quot;,&quot;type&quot;:0},{&quot;id&quot;:&quot;2020-12-09T17:52:18&quot;,&quot;maxSize&quot;:{&quot;size1&quot;:81.600025305765953},&quot;minSize&quot;:{&quot;size1&quot;:81.600025305765953},&quot;normalSize&quot;:{&quot;size1&quot;:81.600025305765953},&quot;subLayout&quot;:[{&quot;backgroundInfo&quot;:[{&quot;bottom&quot;:0,&quot;bottomAbs&quot;:false,&quot;left&quot;:0,&quot;leftAbs&quot;:false,&quot;right&quot;:0,&quot;rightAbs&quot;:false,&quot;top&quot;:0,&quot;topAbs&quot;:false,&quot;type&quot;:&quot;belt&quot;}],&quot;id&quot;:&quot;2020-12-09T17:52:18&quot;,&quot;margin&quot;:{&quot;bottom&quot;:0.42300000786781311,&quot;left&quot;:3.3870000839233398,&quot;right&quot;:3.3870000839233398,&quot;top&quot;:0.42300000786781311},&quot;type&quot;:0},{&quot;id&quot;:&quot;2020-12-09T17:52:18&quot;,&quot;type&quot;:0}],&quot;type&quot;:0}],&quot;type&quot;:0},{&quot;id&quot;:&quot;2020-12-09T17:52:18&quot;,&quot;type&quot;:0}],&quot;type&quot;:0}"/>
  <p:tag name="KSO_WM_SLIDE_CAN_ADD_NAVIGATION" val="1"/>
  <p:tag name="KSO_WM_SLIDE_BACKGROUND" val="[&quot;belt&quot;]"/>
  <p:tag name="KSO_WM_SLIDE_RATIO" val="1.777778"/>
  <p:tag name="KSO_WM_CHIP_INFOS" val="{&quot;type&quot;:0,&quot;layout_type&quot;:&quot;full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f19c8605d5daf04fe6008"/>
  <p:tag name="KSO_WM_SLIDE_ID" val="diagram20207315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71"/>
  <p:tag name="KSO_WM_SLIDE_POSITION" val="0*84"/>
  <p:tag name="KSO_WM_TAG_VERSION" val="1.0"/>
  <p:tag name="KSO_WM_SLIDE_LAYOUT" val="f"/>
  <p:tag name="KSO_WM_SLIDE_LAYOUT_CNT" val="1"/>
  <p:tag name="KSO_WM_CHIP_FILLPROP" val="[[{&quot;text_align&quot;:&quot;lm&quot;,&quot;text_direction&quot;:&quot;horizontal&quot;,&quot;support_features&quot;:[&quot;collage&quot;,&quot;carousel&quot;],&quot;support_big_font&quot;:false,&quot;fill_id&quot;:&quot;5b370d9c62884a6b9c7db59bf9b89d92&quot;,&quot;fill_align&quot;:&quot;cm&quot;,&quot;chip_types&quot;:[&quot;diagram&quot;,&quot;pictext&quot;,&quot;picture&quot;,&quot;chart&quot;,&quot;table&quot;,&quot;video&quot;]}],[{&quot;text_align&quot;:&quot;lm&quot;,&quot;text_direction&quot;:&quot;horizontal&quot;,&quot;support_big_font&quot;:false,&quot;fill_id&quot;:&quot;5b370d9c62884a6b9c7db59bf9b89d92&quot;,&quot;fill_align&quot;:&quot;lm&quot;,&quot;chip_types&quot;:[&quot;text&quot;]}]]"/>
  <p:tag name="KSO_WM_CHIP_DECFILLPROP" val="[]"/>
  <p:tag name="KSO_WM_CHIP_GROUPID" val="5e6f19c8605d5daf04fe6007"/>
  <p:tag name="KSO_WM_SLIDE_BK_DARK_LIGHT" val="2"/>
  <p:tag name="KSO_WM_SLIDE_BACKGROUND_TYPE" val="belt"/>
  <p:tag name="KSO_WM_SLIDE_SUPPORT_FEATURE_TYPE" val="0"/>
  <p:tag name="KSO_WM_TEMPLATE_ASSEMBLE_XID" val="5fd09e2a1fa9d42129dcaec7"/>
  <p:tag name="KSO_WM_TEMPLATE_ASSEMBLE_GROUPID" val="5fd09e2a1fa9d42129dcaec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31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315"/>
  <p:tag name="KSO_WM_UNIT_VALUE" val="901"/>
  <p:tag name="KSO_WM_TEMPLATE_ASSEMBLE_XID" val="5fd09e2a1fa9d42129dcaec7"/>
  <p:tag name="KSO_WM_TEMPLATE_ASSEMBLE_GROUPID" val="5fd09e2a1fa9d42129dcaec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15_1*f*1"/>
  <p:tag name="KSO_WM_TEMPLATE_CATEGORY" val="diagram"/>
  <p:tag name="KSO_WM_TEMPLATE_INDEX" val="20207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90"/>
  <p:tag name="KSO_WM_UNIT_SHOW_EDIT_AREA_INDICATION" val="1"/>
  <p:tag name="KSO_WM_CHIP_GROUPID" val="5e6b05596848fb12bee65ac8"/>
  <p:tag name="KSO_WM_CHIP_XID" val="5e6b05596848fb12bee65aca"/>
  <p:tag name="KSO_WM_UNIT_DEC_AREA_ID" val="b006fa1e3cf949e0bd6ec39894d9d7b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c918e873ff441ec8ac2dc60ce16f652"/>
  <p:tag name="KSO_WM_UNIT_TEXT_FILL_FORE_SCHEMECOLOR_INDEX_BRIGHTNESS" val="0.25"/>
  <p:tag name="KSO_WM_UNIT_TEXT_FILL_FORE_SCHEMECOLOR_INDEX" val="13"/>
  <p:tag name="KSO_WM_UNIT_TEXT_FILL_TYPE" val="1"/>
  <p:tag name="KSO_WM_TEMPLATE_ASSEMBLE_XID" val="5fd09e2a1fa9d42129dcaec7"/>
  <p:tag name="KSO_WM_TEMPLATE_ASSEMBLE_GROUPID" val="5fd09e2a1fa9d42129dcaec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6、10、14、20、26、27、28、29、31"/>
  <p:tag name="KSO_WM_SLIDE_ID" val="custom20196704_47"/>
  <p:tag name="KSO_WM_SLIDE_TYPE" val="endPage"/>
  <p:tag name="KSO_WM_SLIDE_SUBTYPE" val="pureTxt"/>
  <p:tag name="KSO_WM_SLIDE_ITEM_CNT" val="0"/>
  <p:tag name="KSO_WM_SLIDE_INDEX" val="47"/>
  <p:tag name="KSO_WM_TAG_VERSION" val="1.0"/>
  <p:tag name="KSO_WM_BEAUTIFY_FLAG" val="#wm#"/>
  <p:tag name="KSO_WM_TEMPLATE_CATEGORY" val="custom"/>
  <p:tag name="KSO_WM_TEMPLATE_INDEX" val="20196704"/>
  <p:tag name="KSO_WM_SLIDE_LAYOUT" val="a_b"/>
  <p:tag name="KSO_WM_SLIDE_LAYOUT_CNT" val="1_1"/>
  <p:tag name="KSO_WM_TEMPLATE_SUBCATEGORY" val="0"/>
  <p:tag name="KSO_WM_TEMPLATE_MASTER_TYPE" val="0"/>
  <p:tag name="KSO_WM_TEMPLATE_COLOR_TYPE" val="0"/>
  <p:tag name="KSO_WM_FULL_TEXT_BEAUTIFY_COPY_ID" val="15099541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47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谢谢"/>
  <p:tag name="KSO_WM_UNIT_NOCLEAR" val="0"/>
  <p:tag name="KSO_WM_UNIT_VALUE" val="7"/>
  <p:tag name="KSO_WM_UNIT_TYPE" val="a"/>
  <p:tag name="KSO_WM_UNIT_INDEX" val="1"/>
  <p:tag name="KSO_WM_FULL_TEXT_BEAUTIFY_COPY_ID" val="104868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47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，简明扼要的阐述您的观点"/>
  <p:tag name="KSO_WM_UNIT_NOCLEAR" val="0"/>
  <p:tag name="KSO_WM_UNIT_VALUE" val="32"/>
  <p:tag name="KSO_WM_UNIT_TYPE" val="b"/>
  <p:tag name="KSO_WM_UNIT_INDEX" val="1"/>
  <p:tag name="KSO_WM_FULL_TEXT_BEAUTIFY_COPY_ID" val="10486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2、3、4、5、6、7、8、9、10、11、12、13、14、15、16、17、18、19、20、21、22、23、24、25、26、27、28、29、30、31、32、33、34、35、36、37、38、39、40、41、42、43、47"/>
  <p:tag name="KSO_WM_TAG_VERSION" val="1.0"/>
  <p:tag name="KSO_WM_BEAUTIFY_FLAG" val="#wm#"/>
  <p:tag name="KSO_WM_TEMPLATE_CATEGORY" val="custom"/>
  <p:tag name="KSO_WM_TEMPLATE_INDEX" val="20196704"/>
  <p:tag name="KSO_WM_TEMPLATE_SUBCATEGORY" val="0"/>
  <p:tag name="KSO_WM_TEMPLATE_MASTER_TYPE" val="0"/>
  <p:tag name="KSO_WM_TEMPLATE_COLOR_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7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7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2、3、4、5、6、7、8、9、10、11、12、13、14、15、16、17、18、19、20、21、22、23、24、25、26、27、28、29、30、31、32、33、34、35、36、37、38、39、40、41、42、43、47"/>
  <p:tag name="KSO_WM_TAG_VERSION" val="1.0"/>
  <p:tag name="KSO_WM_BEAUTIFY_FLAG" val="#wm#"/>
  <p:tag name="KSO_WM_TEMPLATE_CATEGORY" val="custom"/>
  <p:tag name="KSO_WM_TEMPLATE_INDEX" val="20196704"/>
  <p:tag name="KSO_WM_TEMPLATE_SUBCATEGORY" val="0"/>
  <p:tag name="KSO_WM_TEMPLATE_MASTER_TYPE" val="0"/>
  <p:tag name="KSO_WM_TEMPLATE_COLOR_TYP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2466315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2466319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REFSHAPE" val="24663370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2、3、4、5、6、7、8、9、10、11、12、13、14、15、16、17、18、19、20、21、22、23、24、25、26、27、28、29、30、31、32、33、34、35、36、37、38、39、40、41、42、43、47"/>
  <p:tag name="KSO_WM_SLIDE_ID" val="custom20196704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6704"/>
  <p:tag name="KSO_WM_SLIDE_LAYOUT" val="a_b"/>
  <p:tag name="KSO_WM_SLIDE_LAYOUT_CNT" val="1_1"/>
  <p:tag name="KSO_WM_TEMPLATE_SUBCATEGORY" val="0"/>
  <p:tag name="KSO_WM_SLIDE_MODEL_TYPE" val="cover"/>
  <p:tag name="KSO_WM_TEMPLATE_MASTER_TYPE" val="0"/>
  <p:tag name="KSO_WM_TEMPLATE_COLOR_TYPE" val="0"/>
  <p:tag name="KSO_WM_FULL_TEXT_BEAUTIFY_COPY_ID" val="15099540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  <p:tag name="KSO_WM_FULL_TEXT_BEAUTIFY_COPY_ID" val="104858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6704_1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FULL_TEXT_BEAUTIFY_COPY_ID" val="10485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6704_8"/>
  <p:tag name="KSO_WM_TEMPLATE_SUBCATEGORY" val="0"/>
  <p:tag name="KSO_WM_SLIDE_TYPE" val="contents"/>
  <p:tag name="KSO_WM_SLIDE_SUBTYPE" val="diag"/>
  <p:tag name="KSO_WM_SLIDE_ITEM_CNT" val="7"/>
  <p:tag name="KSO_WM_SLIDE_INDEX" val="8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96704"/>
  <p:tag name="KSO_WM_SLIDE_LAYOUT" val="a_b_m"/>
  <p:tag name="KSO_WM_SLIDE_LAYOUT_CNT" val="1_1_1"/>
  <p:tag name="KSO_WM_TEMPLATE_MASTER_TYPE" val="0"/>
  <p:tag name="KSO_WM_TEMPLATE_COLOR_TYPE" val="0"/>
  <p:tag name="KSO_WM_FULL_TEXT_BEAUTIFY_COPY_ID" val="15099540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i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DIAGRAM_GROUP_CODE" val="m1-1"/>
  <p:tag name="KSO_WM_UNIT_TYPE" val="i"/>
  <p:tag name="KSO_WM_UNIT_INDEX" val="1"/>
  <p:tag name="KSO_WM_FULL_TEXT_BEAUTIFY_COPY_ID" val="104859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目录"/>
  <p:tag name="KSO_WM_UNIT_NOCLEAR" val="0"/>
  <p:tag name="KSO_WM_UNIT_VALUE" val="4"/>
  <p:tag name="KSO_WM_DIAGRAM_GROUP_CODE" val="m1-1"/>
  <p:tag name="KSO_WM_UNIT_TYPE" val="a"/>
  <p:tag name="KSO_WM_UNIT_INDEX" val="1"/>
  <p:tag name="KSO_WM_FULL_TEXT_BEAUTIFY_COPY_ID" val="104859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i*2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DIAGRAM_GROUP_CODE" val="m1-1"/>
  <p:tag name="KSO_WM_UNIT_TYPE" val="i"/>
  <p:tag name="KSO_WM_UNIT_INDEX" val="2"/>
  <p:tag name="KSO_WM_FULL_TEXT_BEAUTIFY_COPY_ID" val="314572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b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ISCONTENTSTITLE" val="0"/>
  <p:tag name="KSO_WM_UNIT_PRESET_TEXT" val="CATALOG"/>
  <p:tag name="KSO_WM_UNIT_NOCLEAR" val="0"/>
  <p:tag name="KSO_WM_UNIT_VALUE" val="6"/>
  <p:tag name="KSO_WM_DIAGRAM_GROUP_CODE" val="m1-1"/>
  <p:tag name="KSO_WM_UNIT_TYPE" val="b"/>
  <p:tag name="KSO_WM_UNIT_INDEX" val="1"/>
  <p:tag name="KSO_WM_FULL_TEXT_BEAUTIFY_COPY_ID" val="10485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1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1_1"/>
  <p:tag name="KSO_WM_FULL_TEXT_BEAUTIFY_COPY_ID" val="104859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2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2_1"/>
  <p:tag name="KSO_WM_FULL_TEXT_BEAUTIFY_COPY_ID" val="104860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3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3_1"/>
  <p:tag name="KSO_WM_FULL_TEXT_BEAUTIFY_COPY_ID" val="104860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5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5_1"/>
  <p:tag name="KSO_WM_FULL_TEXT_BEAUTIFY_COPY_ID" val="104860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6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6_1"/>
  <p:tag name="KSO_WM_FULL_TEXT_BEAUTIFY_COPY_ID" val="104860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i*1_7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DIAGRAM_GROUP_CODE" val="m1-1"/>
  <p:tag name="KSO_WM_UNIT_TYPE" val="m_h_i"/>
  <p:tag name="KSO_WM_UNIT_INDEX" val="1_7_1"/>
  <p:tag name="KSO_WM_FULL_TEXT_BEAUTIFY_COPY_ID" val="10486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i*1_1"/>
  <p:tag name="KSO_WM_TEMPLATE_CATEGORY" val="custom"/>
  <p:tag name="KSO_WM_TEMPLATE_INDEX" val="20196704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1"/>
  <p:tag name="KSO_WM_UNIT_DIAGRAM_MODELTYPE" val="numdgm"/>
  <p:tag name="KSO_WM_FULL_TEXT_BEAUTIFY_COPY_ID" val="314572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1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1_1"/>
  <p:tag name="KSO_WM_FULL_TEXT_BEAUTIFY_COPY_ID" val="104860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2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2_1"/>
  <p:tag name="KSO_WM_FULL_TEXT_BEAUTIFY_COPY_ID" val="104860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6704_8*m_h_f*1_3_1"/>
  <p:tag name="KSO_WM_TEMPLATE_CATEGORY" val="custom"/>
  <p:tag name="KSO_WM_TEMPLATE_INDEX" val="20196704"/>
  <p:tag name="KSO_WM_UNIT_LAYERLEVEL" val="1_1_1"/>
  <p:tag name="KSO_WM_TAG_VERSION" val="1.0"/>
  <p:tag name="KSO_WM_BEAUTIFY_FLAG" val="#wm#"/>
  <p:tag name="KSO_WM_UNIT_DIAGRAM_MODELTYPE" val="numdgm"/>
  <p:tag name="KSO_WM_UNIT_PRESET_TEXT" val="单击此处添加文本"/>
  <p:tag name="KSO_WM_UNIT_NOCLEAR" val="0"/>
  <p:tag name="KSO_WM_UNIT_VALUE" val="9"/>
  <p:tag name="KSO_WM_DIAGRAM_GROUP_CODE" val="m1-1"/>
  <p:tag name="KSO_WM_UNIT_TYPE" val="m_h_f"/>
  <p:tag name="KSO_WM_UNIT_INDEX" val="1_3_1"/>
  <p:tag name="KSO_WM_FULL_TEXT_BEAUTIFY_COPY_ID" val="104860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FFFF"/>
      </a:accent1>
      <a:accent2>
        <a:srgbClr val="000000"/>
      </a:accent2>
      <a:accent3>
        <a:srgbClr val="44546A"/>
      </a:accent3>
      <a:accent4>
        <a:srgbClr val="E7E6E6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FFFF"/>
      </a:accent1>
      <a:accent2>
        <a:srgbClr val="000000"/>
      </a:accent2>
      <a:accent3>
        <a:srgbClr val="44546A"/>
      </a:accent3>
      <a:accent4>
        <a:srgbClr val="E7E6E6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2251</Words>
  <Application>Microsoft Office PowerPoint</Application>
  <PresentationFormat>宽屏</PresentationFormat>
  <Paragraphs>158</Paragraphs>
  <Slides>32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1_Office 主题​​</vt:lpstr>
      <vt:lpstr>2_Office 主题​​</vt:lpstr>
      <vt:lpstr>WPS 公式 3.0</vt:lpstr>
      <vt:lpstr>高中数学学科重要思想简介</vt:lpstr>
      <vt:lpstr>PowerPoint 演示文稿</vt:lpstr>
      <vt:lpstr>PowerPoint 演示文稿</vt:lpstr>
      <vt:lpstr>一、函数与方程思想</vt:lpstr>
      <vt:lpstr>PowerPoint 演示文稿</vt:lpstr>
      <vt:lpstr>PowerPoint 演示文稿</vt:lpstr>
      <vt:lpstr>二、数形结合思想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三、分类与整合思想</vt:lpstr>
      <vt:lpstr>PowerPoint 演示文稿</vt:lpstr>
      <vt:lpstr>PowerPoint 演示文稿</vt:lpstr>
      <vt:lpstr>PowerPoint 演示文稿</vt:lpstr>
      <vt:lpstr>四、转化与化归思想</vt:lpstr>
      <vt:lpstr>PowerPoint 演示文稿</vt:lpstr>
      <vt:lpstr>PowerPoint 演示文稿</vt:lpstr>
      <vt:lpstr>PowerPoint 演示文稿</vt:lpstr>
      <vt:lpstr>五、特殊与一般思想</vt:lpstr>
      <vt:lpstr>PowerPoint 演示文稿</vt:lpstr>
      <vt:lpstr>PowerPoint 演示文稿</vt:lpstr>
      <vt:lpstr>六、有限与无限思想</vt:lpstr>
      <vt:lpstr>PowerPoint 演示文稿</vt:lpstr>
      <vt:lpstr>PowerPoint 演示文稿</vt:lpstr>
      <vt:lpstr>七、或然与必然思想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数学学科思维简介</dc:title>
  <dc:creator>TEL-AN00a</dc:creator>
  <cp:lastModifiedBy>白 皓宇</cp:lastModifiedBy>
  <cp:revision>60</cp:revision>
  <dcterms:created xsi:type="dcterms:W3CDTF">2021-01-23T04:02:00Z</dcterms:created>
  <dcterms:modified xsi:type="dcterms:W3CDTF">2021-02-05T14:21:10Z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